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1"/>
  </p:sldMasterIdLst>
  <p:notesMasterIdLst>
    <p:notesMasterId r:id="rId52"/>
  </p:notesMasterIdLst>
  <p:sldIdLst>
    <p:sldId id="396" r:id="rId2"/>
    <p:sldId id="327" r:id="rId3"/>
    <p:sldId id="328" r:id="rId4"/>
    <p:sldId id="329" r:id="rId5"/>
    <p:sldId id="330" r:id="rId6"/>
    <p:sldId id="331" r:id="rId7"/>
    <p:sldId id="332" r:id="rId8"/>
    <p:sldId id="333" r:id="rId9"/>
    <p:sldId id="334" r:id="rId10"/>
    <p:sldId id="402" r:id="rId11"/>
    <p:sldId id="335" r:id="rId12"/>
    <p:sldId id="336" r:id="rId13"/>
    <p:sldId id="337" r:id="rId14"/>
    <p:sldId id="339" r:id="rId15"/>
    <p:sldId id="340" r:id="rId16"/>
    <p:sldId id="341" r:id="rId17"/>
    <p:sldId id="343" r:id="rId18"/>
    <p:sldId id="344" r:id="rId19"/>
    <p:sldId id="345" r:id="rId20"/>
    <p:sldId id="346" r:id="rId21"/>
    <p:sldId id="403" r:id="rId22"/>
    <p:sldId id="348" r:id="rId23"/>
    <p:sldId id="349" r:id="rId24"/>
    <p:sldId id="351" r:id="rId25"/>
    <p:sldId id="352" r:id="rId26"/>
    <p:sldId id="353" r:id="rId27"/>
    <p:sldId id="354" r:id="rId28"/>
    <p:sldId id="355" r:id="rId29"/>
    <p:sldId id="397" r:id="rId30"/>
    <p:sldId id="398" r:id="rId31"/>
    <p:sldId id="399" r:id="rId32"/>
    <p:sldId id="400" r:id="rId33"/>
    <p:sldId id="356" r:id="rId34"/>
    <p:sldId id="357" r:id="rId35"/>
    <p:sldId id="358" r:id="rId36"/>
    <p:sldId id="359" r:id="rId37"/>
    <p:sldId id="360" r:id="rId38"/>
    <p:sldId id="361" r:id="rId39"/>
    <p:sldId id="362" r:id="rId40"/>
    <p:sldId id="363" r:id="rId41"/>
    <p:sldId id="364" r:id="rId42"/>
    <p:sldId id="365" r:id="rId43"/>
    <p:sldId id="401" r:id="rId44"/>
    <p:sldId id="369" r:id="rId45"/>
    <p:sldId id="376" r:id="rId46"/>
    <p:sldId id="379" r:id="rId47"/>
    <p:sldId id="381" r:id="rId48"/>
    <p:sldId id="385" r:id="rId49"/>
    <p:sldId id="394" r:id="rId50"/>
    <p:sldId id="395" r:id="rId5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ahoma" pitchFamily="34" charset="0"/>
        <a:ea typeface="+mn-ea"/>
        <a:cs typeface="Arial" charset="0"/>
      </a:defRPr>
    </a:lvl1pPr>
    <a:lvl2pPr marL="457200" algn="l" rtl="0" fontAlgn="base">
      <a:spcBef>
        <a:spcPct val="0"/>
      </a:spcBef>
      <a:spcAft>
        <a:spcPct val="0"/>
      </a:spcAft>
      <a:defRPr kern="1200">
        <a:solidFill>
          <a:schemeClr val="tx1"/>
        </a:solidFill>
        <a:latin typeface="Tahoma" pitchFamily="34" charset="0"/>
        <a:ea typeface="+mn-ea"/>
        <a:cs typeface="Arial" charset="0"/>
      </a:defRPr>
    </a:lvl2pPr>
    <a:lvl3pPr marL="914400" algn="l" rtl="0" fontAlgn="base">
      <a:spcBef>
        <a:spcPct val="0"/>
      </a:spcBef>
      <a:spcAft>
        <a:spcPct val="0"/>
      </a:spcAft>
      <a:defRPr kern="1200">
        <a:solidFill>
          <a:schemeClr val="tx1"/>
        </a:solidFill>
        <a:latin typeface="Tahoma" pitchFamily="34" charset="0"/>
        <a:ea typeface="+mn-ea"/>
        <a:cs typeface="Arial" charset="0"/>
      </a:defRPr>
    </a:lvl3pPr>
    <a:lvl4pPr marL="1371600" algn="l" rtl="0" fontAlgn="base">
      <a:spcBef>
        <a:spcPct val="0"/>
      </a:spcBef>
      <a:spcAft>
        <a:spcPct val="0"/>
      </a:spcAft>
      <a:defRPr kern="1200">
        <a:solidFill>
          <a:schemeClr val="tx1"/>
        </a:solidFill>
        <a:latin typeface="Tahoma" pitchFamily="34" charset="0"/>
        <a:ea typeface="+mn-ea"/>
        <a:cs typeface="Arial" charset="0"/>
      </a:defRPr>
    </a:lvl4pPr>
    <a:lvl5pPr marL="1828800" algn="l" rtl="0" fontAlgn="base">
      <a:spcBef>
        <a:spcPct val="0"/>
      </a:spcBef>
      <a:spcAft>
        <a:spcPct val="0"/>
      </a:spcAft>
      <a:defRPr kern="1200">
        <a:solidFill>
          <a:schemeClr val="tx1"/>
        </a:solidFill>
        <a:latin typeface="Tahoma" pitchFamily="34" charset="0"/>
        <a:ea typeface="+mn-ea"/>
        <a:cs typeface="Arial" charset="0"/>
      </a:defRPr>
    </a:lvl5pPr>
    <a:lvl6pPr marL="2286000" algn="l" defTabSz="914400" rtl="0" eaLnBrk="1" latinLnBrk="0" hangingPunct="1">
      <a:defRPr kern="1200">
        <a:solidFill>
          <a:schemeClr val="tx1"/>
        </a:solidFill>
        <a:latin typeface="Tahoma" pitchFamily="34" charset="0"/>
        <a:ea typeface="+mn-ea"/>
        <a:cs typeface="Arial" charset="0"/>
      </a:defRPr>
    </a:lvl6pPr>
    <a:lvl7pPr marL="2743200" algn="l" defTabSz="914400" rtl="0" eaLnBrk="1" latinLnBrk="0" hangingPunct="1">
      <a:defRPr kern="1200">
        <a:solidFill>
          <a:schemeClr val="tx1"/>
        </a:solidFill>
        <a:latin typeface="Tahoma" pitchFamily="34" charset="0"/>
        <a:ea typeface="+mn-ea"/>
        <a:cs typeface="Arial" charset="0"/>
      </a:defRPr>
    </a:lvl7pPr>
    <a:lvl8pPr marL="3200400" algn="l" defTabSz="914400" rtl="0" eaLnBrk="1" latinLnBrk="0" hangingPunct="1">
      <a:defRPr kern="1200">
        <a:solidFill>
          <a:schemeClr val="tx1"/>
        </a:solidFill>
        <a:latin typeface="Tahoma" pitchFamily="34" charset="0"/>
        <a:ea typeface="+mn-ea"/>
        <a:cs typeface="Arial" charset="0"/>
      </a:defRPr>
    </a:lvl8pPr>
    <a:lvl9pPr marL="3657600" algn="l" defTabSz="914400" rtl="0" eaLnBrk="1" latinLnBrk="0" hangingPunct="1">
      <a:defRPr kern="1200">
        <a:solidFill>
          <a:schemeClr val="tx1"/>
        </a:solidFill>
        <a:latin typeface="Tahoma"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8" d="100"/>
          <a:sy n="78" d="100"/>
        </p:scale>
        <p:origin x="-187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EB53FF-4CC2-E34B-87FB-C44D1E99317A}" type="datetimeFigureOut">
              <a:rPr lang="en-US" smtClean="0"/>
              <a:t>4/24/16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A5B1D4-4E28-724B-A85C-3D22EB6A8FD6}" type="slidenum">
              <a:rPr lang="en-US" smtClean="0"/>
              <a:t>‹#›</a:t>
            </a:fld>
            <a:endParaRPr lang="en-US"/>
          </a:p>
        </p:txBody>
      </p:sp>
    </p:spTree>
    <p:extLst>
      <p:ext uri="{BB962C8B-B14F-4D97-AF65-F5344CB8AC3E}">
        <p14:creationId xmlns:p14="http://schemas.microsoft.com/office/powerpoint/2010/main" val="30413535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www.newscientist.com/article/mg21028133.300-genes-germs-and-the-origins-of-politics.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s://github.com/propublica/guides/blob/master/news-apps.md"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courses.ischool.berkeley.edu/i247/f05/readings/Cleveland_GraphicalPerception_Science85.pdf"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 Id="rId3" Type="http://schemas.openxmlformats.org/officeDocument/2006/relationships/hyperlink" Target="http://indiemapper.com/app/learnmore.php?l=choropleth"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 Id="rId3" Type="http://schemas.openxmlformats.org/officeDocument/2006/relationships/hyperlink" Target="http://colorbrewer2.org/"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 Id="rId3" Type="http://schemas.openxmlformats.org/officeDocument/2006/relationships/hyperlink" Target="http://quoteinvestigator.com/2011/05/13/einstein-simple/"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 Id="rId3" Type="http://schemas.openxmlformats.org/officeDocument/2006/relationships/hyperlink" Target="http://chartsnthings.tumblr.com/"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www.tableausoftware.com/public//"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extremepresentation.com/design/chart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p:cNvSpPr>
            <a:spLocks noGrp="1" noRot="1" noChangeAspect="1"/>
          </p:cNvSpPr>
          <p:nvPr>
            <p:ph type="sldImg"/>
          </p:nvPr>
        </p:nvSpPr>
        <p:spPr bwMode="auto">
          <a:xfrm>
            <a:off x="1143000" y="685800"/>
            <a:ext cx="4572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1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numCol="1" anchor="t" anchorCtr="0" compatLnSpc="1">
            <a:prstTxWarp prst="textNoShape">
              <a:avLst/>
            </a:prstTxWarp>
          </a:bodyPr>
          <a:lstStyle/>
          <a:p>
            <a:pPr eaLnBrk="1" hangingPunct="1"/>
            <a:endParaRPr lang="en-US">
              <a:latin typeface="Arial" charset="0"/>
            </a:endParaRPr>
          </a:p>
        </p:txBody>
      </p:sp>
      <p:sp>
        <p:nvSpPr>
          <p:cNvPr id="5123" name="Slide Number Placeholder 3"/>
          <p:cNvSpPr>
            <a:spLocks noGrp="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02F2F7A-6C3F-7346-9828-62A899A32BFC}" type="slidenum">
              <a:rPr lang="en-GB" sz="1800"/>
              <a:pPr eaLnBrk="1" hangingPunct="1"/>
              <a:t>1</a:t>
            </a:fld>
            <a:endParaRPr lang="en-US" sz="18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xfrm>
            <a:off x="1143000" y="685800"/>
            <a:ext cx="4572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pPr eaLnBrk="1" hangingPunct="1"/>
            <a:r>
              <a:rPr lang="en-US">
                <a:latin typeface="Arial" charset="0"/>
              </a:rPr>
              <a:t>Sometimes, however, it’s very clear just from looking at the shape of a dataset that it is not normally distributed. Here, for example, is the distribution of 2013 Major League Baseball salaries, drawn as columns in increments of $500,000. This type of chart is called a histogram:</a:t>
            </a:r>
          </a:p>
          <a:p>
            <a:pPr eaLnBrk="1" hangingPunct="1"/>
            <a:endParaRPr lang="en-US">
              <a:latin typeface="Arial" charset="0"/>
            </a:endParaRPr>
          </a:p>
          <a:p>
            <a:pPr eaLnBrk="1" hangingPunct="1"/>
            <a:r>
              <a:rPr lang="en-US">
                <a:latin typeface="Arial" charset="0"/>
              </a:rPr>
              <a:t>This distribution is highly “skewed.” Almost half of the players are in the lowest two columns, paid less than $1 million. There are just a handful of players who were paid more than $20 million; Alex Rodriguez, paid $29 million by the New York Yankees, lies to the right of the chart on his own. Knowing this distribution may influence the story you would choose to tell from the data, the summary statistics you would choose to aggregate it, and the methods you might use to visualize it.</a:t>
            </a:r>
          </a:p>
          <a:p>
            <a:pPr eaLnBrk="1" hangingPunct="1"/>
            <a:endParaRPr lang="en-US">
              <a:latin typeface="Arial" charset="0"/>
            </a:endParaRPr>
          </a:p>
        </p:txBody>
      </p:sp>
      <p:sp>
        <p:nvSpPr>
          <p:cNvPr id="21507" name="Slide Number Placeholder 3"/>
          <p:cNvSpPr>
            <a:spLocks noGrp="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6CFA18E-330F-7B45-9578-93795A7D1410}" type="slidenum">
              <a:rPr lang="en-GB" sz="1800"/>
              <a:pPr eaLnBrk="1" hangingPunct="1"/>
              <a:t>10</a:t>
            </a:fld>
            <a:endParaRPr lang="en-US"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06936B8-A865-814C-ABA9-F9E535E14E93}" type="slidenum">
              <a:rPr lang="en-US" sz="1800">
                <a:cs typeface="DejaVu Sans" charset="0"/>
              </a:rPr>
              <a:pPr eaLnBrk="1" hangingPunct="1"/>
              <a:t>11</a:t>
            </a:fld>
            <a:endParaRPr lang="en-US" sz="1800">
              <a:cs typeface="DejaVu Sans" charset="0"/>
            </a:endParaRPr>
          </a:p>
        </p:txBody>
      </p:sp>
      <p:sp>
        <p:nvSpPr>
          <p:cNvPr id="92161" name="Text Box 1"/>
          <p:cNvSpPr txBox="1">
            <a:spLocks noGrp="1" noRot="1" noChangeAspect="1" noChangeArrowheads="1"/>
          </p:cNvSpPr>
          <p:nvPr>
            <p:ph type="sldImg"/>
          </p:nvPr>
        </p:nvSpPr>
        <p:spPr>
          <a:xfrm>
            <a:off x="1143000" y="685800"/>
            <a:ext cx="4568825" cy="34258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2162" name="Text Box 2"/>
          <p:cNvSpPr txBox="1">
            <a:spLocks noGrp="1" noChangeArrowheads="1"/>
          </p:cNvSpPr>
          <p:nvPr>
            <p:ph type="body" idx="1"/>
          </p:nvPr>
        </p:nvSpPr>
        <p:spPr>
          <a:xfrm>
            <a:off x="685800" y="4343400"/>
            <a:ext cx="5483225" cy="4111625"/>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defRPr/>
            </a:pPr>
            <a:r>
              <a:rPr lang="en-US" dirty="0" smtClean="0"/>
              <a:t>This is a frequently asked question, and the best answer is: Experiment with different charts, to see which works best to liberate the story in your data.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AE6D611-20B5-DB42-9B5C-447F1EBD32DB}" type="slidenum">
              <a:rPr lang="en-US" sz="1800">
                <a:cs typeface="DejaVu Sans" charset="0"/>
              </a:rPr>
              <a:pPr eaLnBrk="1" hangingPunct="1"/>
              <a:t>12</a:t>
            </a:fld>
            <a:endParaRPr lang="en-US" sz="1800">
              <a:cs typeface="DejaVu Sans" charset="0"/>
            </a:endParaRPr>
          </a:p>
        </p:txBody>
      </p:sp>
      <p:sp>
        <p:nvSpPr>
          <p:cNvPr id="93185" name="Text Box 1"/>
          <p:cNvSpPr txBox="1">
            <a:spLocks noGrp="1" noRot="1" noChangeAspect="1" noChangeArrowheads="1"/>
          </p:cNvSpPr>
          <p:nvPr>
            <p:ph type="sldImg"/>
          </p:nvPr>
        </p:nvSpPr>
        <p:spPr>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3186"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defRPr/>
            </a:pPr>
            <a:endParaRPr lang="en-US" dirty="0" smtClean="0">
              <a:latin typeface="Arial" charset="0"/>
            </a:endParaRPr>
          </a:p>
        </p:txBody>
      </p:sp>
      <p:sp>
        <p:nvSpPr>
          <p:cNvPr id="9318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r">
              <a:defRPr/>
            </a:pPr>
            <a:fld id="{5CB1A3D0-1B19-524B-9231-F0C2DFF4C6DD}" type="slidenum">
              <a:rPr lang="en-US" sz="1200" smtClean="0">
                <a:latin typeface="Arial" charset="0"/>
                <a:cs typeface="Arial" charset="0"/>
              </a:rPr>
              <a:pPr algn="r">
                <a:defRPr/>
              </a:pPr>
              <a:t>12</a:t>
            </a:fld>
            <a:endParaRPr lang="en-US" sz="1200" smtClean="0">
              <a:latin typeface="Arial" charset="0"/>
              <a:cs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p:cNvSpPr>
          <p:nvPr>
            <p:ph type="sldImg"/>
          </p:nvPr>
        </p:nvSpPr>
        <p:spPr bwMode="auto">
          <a:xfrm>
            <a:off x="1143000" y="685800"/>
            <a:ext cx="4572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en-US">
                <a:latin typeface="Arial" charset="0"/>
              </a:rPr>
              <a:t>When testing the relationship between two variables, statisticians will usually draw a simple chart called a scatter plot, in which the records in a dataset are plotted as points according to their scores for each of the two variables. (This uses the visual cue of position on an aligned scale, which sits near to the top of the perceptual hierarchy.)</a:t>
            </a:r>
          </a:p>
          <a:p>
            <a:r>
              <a:rPr lang="en-US">
                <a:latin typeface="Arial" charset="0"/>
              </a:rPr>
              <a:t>Here is an example scatter plot, illustrating a </a:t>
            </a:r>
            <a:r>
              <a:rPr lang="en-US">
                <a:latin typeface="Arial" charset="0"/>
                <a:hlinkClick r:id="rId3"/>
              </a:rPr>
              <a:t>controversial theory</a:t>
            </a:r>
            <a:r>
              <a:rPr lang="en-US">
                <a:latin typeface="Arial" charset="0"/>
              </a:rPr>
              <a:t> claiming that the extent to which a country has developed a democratic political system is driven largely by the historical prevalence of infectious disease:</a:t>
            </a:r>
          </a:p>
          <a:p>
            <a:endParaRPr lang="en-US">
              <a:latin typeface="Arial" charset="0"/>
            </a:endParaRPr>
          </a:p>
          <a:p>
            <a:r>
              <a:rPr lang="en-US">
                <a:latin typeface="Arial" charset="0"/>
              </a:rPr>
              <a:t>The convention when drawing scatter plots is to put the variable suspected to be the causal factor, called the “explanatory” variable, on the horizontal or X axis, and the “response” variable on the vertical or Y axis.</a:t>
            </a:r>
          </a:p>
          <a:p>
            <a:r>
              <a:rPr lang="en-US">
                <a:latin typeface="Arial" charset="0"/>
              </a:rPr>
              <a:t>When producing any chart based on the scatter plot format, it’s a good idea to follow this convention, because otherwise you are likely to confuse people who are used to viewing such graphs.</a:t>
            </a:r>
          </a:p>
          <a:p>
            <a:r>
              <a:rPr lang="en-US">
                <a:latin typeface="Arial" charset="0"/>
              </a:rPr>
              <a:t>The example above also shows a straight line drawn through the points. This is known as a “trend line,” or the “line of best fit” for the data, and was calculated by a method called “linear regression.” It is a simple example of what statisticians call “fitting a model” to data.</a:t>
            </a:r>
          </a:p>
          <a:p>
            <a:r>
              <a:rPr lang="en-US">
                <a:latin typeface="Arial" charset="0"/>
              </a:rPr>
              <a:t>Models are mathematical equations that allow statisticians to make predictions. The equation for this trend line is:</a:t>
            </a:r>
          </a:p>
          <a:p>
            <a:r>
              <a:rPr lang="en-US">
                <a:latin typeface="Arial" charset="0"/>
              </a:rPr>
              <a:t>Y = -1.85*X + 104.45</a:t>
            </a:r>
          </a:p>
          <a:p>
            <a:r>
              <a:rPr lang="en-US">
                <a:latin typeface="Arial" charset="0"/>
              </a:rPr>
              <a:t>Here X is the infectious disease prevalence score, Y is the democratization score, and 104.45 is the value at which the trend line would cross the vertical axis at X = 0. The slope of the line is -1.85, which means that when X increases by a single point, Y tends to decrease by 1.85 points. (For a trend line sloping upwards from left to right, the slope would be a positive number.)</a:t>
            </a:r>
          </a:p>
          <a:p>
            <a:r>
              <a:rPr lang="en-US">
                <a:latin typeface="Arial" charset="0"/>
              </a:rPr>
              <a:t>The data used for this graph doesn’t include all of the world’s countries. But if you knew the infectious disease prevalence score for a missing nation, you could use the equation or the graph to predict its likely democratization score. To see how this works multiply 30 by -1.85, then add 104.45. The answer is roughly 49, and you will get the same result if you draw a vertical line up from the horizontal axis for an infectious disease prevalence score of 30, and then draw a horizontal line from where this crosses the trend line to the vertical axis at X = 0.</a:t>
            </a:r>
          </a:p>
          <a:p>
            <a:endParaRPr lang="en-US">
              <a:latin typeface="Arial" charset="0"/>
            </a:endParaRPr>
          </a:p>
          <a:p>
            <a:endParaRPr lang="en-US">
              <a:latin typeface="Arial" charset="0"/>
            </a:endParaRPr>
          </a:p>
          <a:p>
            <a:pPr eaLnBrk="1" hangingPunct="1"/>
            <a:endParaRPr lang="en-US">
              <a:latin typeface="Arial" charset="0"/>
            </a:endParaRPr>
          </a:p>
        </p:txBody>
      </p:sp>
      <p:sp>
        <p:nvSpPr>
          <p:cNvPr id="82947" name="Slide Number Placeholder 3"/>
          <p:cNvSpPr>
            <a:spLocks noGrp="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0ECEDF7-F20F-4D44-AB2B-87394C70D60E}" type="slidenum">
              <a:rPr lang="en-GB" sz="1800"/>
              <a:pPr eaLnBrk="1" hangingPunct="1"/>
              <a:t>13</a:t>
            </a:fld>
            <a:endParaRPr lang="en-US" sz="1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69EF697-EDA4-A94C-817A-0B2A6F23C971}" type="slidenum">
              <a:rPr lang="en-US" sz="1800">
                <a:cs typeface="DejaVu Sans" charset="0"/>
              </a:rPr>
              <a:pPr eaLnBrk="1" hangingPunct="1"/>
              <a:t>14</a:t>
            </a:fld>
            <a:endParaRPr lang="en-US" sz="1800">
              <a:cs typeface="DejaVu Sans" charset="0"/>
            </a:endParaRPr>
          </a:p>
        </p:txBody>
      </p:sp>
      <p:sp>
        <p:nvSpPr>
          <p:cNvPr id="92161" name="Text Box 1"/>
          <p:cNvSpPr txBox="1">
            <a:spLocks noGrp="1" noRot="1" noChangeAspect="1" noChangeArrowheads="1"/>
          </p:cNvSpPr>
          <p:nvPr>
            <p:ph type="sldImg"/>
          </p:nvPr>
        </p:nvSpPr>
        <p:spPr>
          <a:xfrm>
            <a:off x="1143000" y="685800"/>
            <a:ext cx="4568825" cy="34258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2162" name="Text Box 2"/>
          <p:cNvSpPr txBox="1">
            <a:spLocks noGrp="1" noChangeArrowheads="1"/>
          </p:cNvSpPr>
          <p:nvPr>
            <p:ph type="body" idx="1"/>
          </p:nvPr>
        </p:nvSpPr>
        <p:spPr>
          <a:xfrm>
            <a:off x="685800" y="4343400"/>
            <a:ext cx="5483225" cy="4111625"/>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defRPr/>
            </a:pPr>
            <a:r>
              <a:rPr lang="en-US" dirty="0" smtClean="0"/>
              <a:t>This is a frequently asked question, and the best answer is: Experiment with different charts, to see which works best to liberate the story in your data.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1BF5179-8AB2-A44E-AEEE-DC0C2546AE8D}" type="slidenum">
              <a:rPr lang="en-US" sz="1800">
                <a:cs typeface="DejaVu Sans" charset="0"/>
              </a:rPr>
              <a:pPr eaLnBrk="1" hangingPunct="1"/>
              <a:t>15</a:t>
            </a:fld>
            <a:endParaRPr lang="en-US" sz="1800">
              <a:cs typeface="DejaVu Sans" charset="0"/>
            </a:endParaRPr>
          </a:p>
        </p:txBody>
      </p:sp>
      <p:sp>
        <p:nvSpPr>
          <p:cNvPr id="93185" name="Text Box 1"/>
          <p:cNvSpPr txBox="1">
            <a:spLocks noGrp="1" noRot="1" noChangeAspect="1" noChangeArrowheads="1"/>
          </p:cNvSpPr>
          <p:nvPr>
            <p:ph type="sldImg"/>
          </p:nvPr>
        </p:nvSpPr>
        <p:spPr>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defRPr/>
            </a:pPr>
            <a:r>
              <a:rPr lang="en-US" dirty="0" smtClean="0"/>
              <a:t>So let’s now explore possibilities for </a:t>
            </a:r>
            <a:r>
              <a:rPr lang="en-US" b="1" dirty="0" smtClean="0"/>
              <a:t>comparison</a:t>
            </a:r>
            <a:r>
              <a:rPr lang="en-US" dirty="0" smtClean="0"/>
              <a:t> between items for a single continuous variable, and </a:t>
            </a:r>
            <a:r>
              <a:rPr lang="en-US" b="1" dirty="0" smtClean="0"/>
              <a:t>composition</a:t>
            </a:r>
            <a:r>
              <a:rPr lang="en-US" dirty="0" smtClean="0"/>
              <a:t>, or how parts make up the whole. In each case, this framework considers both a snapshot at one point in time, and how to visualize comparison and composition over time — a common task in data journalism.</a:t>
            </a:r>
            <a:endParaRPr lang="en-US" dirty="0" smtClean="0">
              <a:latin typeface="Arial" charset="0"/>
            </a:endParaRPr>
          </a:p>
          <a:p>
            <a:pPr>
              <a:spcBef>
                <a:spcPts val="450"/>
              </a:spcBef>
              <a:defRPr/>
            </a:pPr>
            <a:endParaRPr lang="en-US" dirty="0" smtClean="0"/>
          </a:p>
          <a:p>
            <a:pPr>
              <a:spcBef>
                <a:spcPts val="450"/>
              </a:spcBef>
              <a:defRPr/>
            </a:pPr>
            <a:r>
              <a:rPr lang="en-US" dirty="0" smtClean="0"/>
              <a:t>Applying the perceptual hierarchy of visual cues, bar and column charts are usually the best options for simple comparisons.</a:t>
            </a:r>
            <a:endParaRPr lang="en-US" dirty="0" smtClean="0">
              <a:latin typeface="Arial" charset="0"/>
            </a:endParaRPr>
          </a:p>
          <a:p>
            <a:pPr>
              <a:spcBef>
                <a:spcPts val="450"/>
              </a:spcBef>
              <a:defRPr/>
            </a:pPr>
            <a:endParaRPr lang="en-US" dirty="0" smtClean="0">
              <a:latin typeface="Arial" charset="0"/>
            </a:endParaRPr>
          </a:p>
          <a:p>
            <a:pPr>
              <a:spcBef>
                <a:spcPts val="450"/>
              </a:spcBef>
              <a:defRPr/>
            </a:pPr>
            <a:endParaRPr lang="en-US" dirty="0" smtClean="0">
              <a:latin typeface="Arial" charset="0"/>
            </a:endParaRPr>
          </a:p>
        </p:txBody>
      </p:sp>
      <p:sp>
        <p:nvSpPr>
          <p:cNvPr id="9318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r">
              <a:defRPr/>
            </a:pPr>
            <a:fld id="{46B5B329-20B2-134D-BB44-E66FD35558F0}" type="slidenum">
              <a:rPr lang="en-US" sz="1200" smtClean="0">
                <a:latin typeface="Arial" charset="0"/>
                <a:cs typeface="Arial" charset="0"/>
              </a:rPr>
              <a:pPr algn="r">
                <a:defRPr/>
              </a:pPr>
              <a:t>15</a:t>
            </a:fld>
            <a:endParaRPr lang="en-US" sz="1200" smtClean="0">
              <a:latin typeface="Arial" charset="0"/>
              <a:cs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A48377B-9FEC-6548-87D7-57FAC0A3CA06}" type="slidenum">
              <a:rPr lang="en-US" sz="1800">
                <a:cs typeface="DejaVu Sans" charset="0"/>
              </a:rPr>
              <a:pPr eaLnBrk="1" hangingPunct="1"/>
              <a:t>16</a:t>
            </a:fld>
            <a:endParaRPr lang="en-US" sz="1800">
              <a:cs typeface="DejaVu Sans" charset="0"/>
            </a:endParaRPr>
          </a:p>
        </p:txBody>
      </p:sp>
      <p:sp>
        <p:nvSpPr>
          <p:cNvPr id="97281" name="Text Box 1"/>
          <p:cNvSpPr txBox="1">
            <a:spLocks noGrp="1" noRot="1" noChangeAspect="1" noChangeArrowheads="1"/>
          </p:cNvSpPr>
          <p:nvPr>
            <p:ph type="sldImg"/>
          </p:nvPr>
        </p:nvSpPr>
        <p:spPr>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7282"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defRPr/>
            </a:pPr>
            <a:r>
              <a:rPr lang="en-US" dirty="0" smtClean="0">
                <a:latin typeface="Arial" charset="0"/>
              </a:rPr>
              <a:t>Applying the perceptual hierarchy of visual cues, bar and column charts are usually the best options for simple comparisons. Vertical columns often work well when few items are being compared, while horizontal bars may be a better option when there are many items to compare.</a:t>
            </a:r>
          </a:p>
        </p:txBody>
      </p:sp>
      <p:sp>
        <p:nvSpPr>
          <p:cNvPr id="97283"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r">
              <a:defRPr/>
            </a:pPr>
            <a:fld id="{89E26C2E-65C5-B943-9AA8-90FE26D37E6E}" type="slidenum">
              <a:rPr lang="en-US" sz="1200" smtClean="0">
                <a:latin typeface="Arial" charset="0"/>
                <a:cs typeface="Arial" charset="0"/>
              </a:rPr>
              <a:pPr algn="r">
                <a:defRPr/>
              </a:pPr>
              <a:t>16</a:t>
            </a:fld>
            <a:endParaRPr lang="en-US" sz="1200" smtClean="0">
              <a:latin typeface="Arial" charset="0"/>
              <a:cs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8078016-AA8D-C947-A8D8-354A86FA7646}" type="slidenum">
              <a:rPr lang="en-US" sz="1800">
                <a:cs typeface="DejaVu Sans" charset="0"/>
              </a:rPr>
              <a:pPr eaLnBrk="1" hangingPunct="1"/>
              <a:t>17</a:t>
            </a:fld>
            <a:endParaRPr lang="en-US" sz="1800">
              <a:cs typeface="DejaVu Sans" charset="0"/>
            </a:endParaRPr>
          </a:p>
        </p:txBody>
      </p:sp>
      <p:sp>
        <p:nvSpPr>
          <p:cNvPr id="93185" name="Text Box 1"/>
          <p:cNvSpPr txBox="1">
            <a:spLocks noGrp="1" noRot="1" noChangeAspect="1" noChangeArrowheads="1"/>
          </p:cNvSpPr>
          <p:nvPr>
            <p:ph type="sldImg"/>
          </p:nvPr>
        </p:nvSpPr>
        <p:spPr>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defRPr/>
            </a:pPr>
            <a:r>
              <a:rPr lang="en-US" b="1" dirty="0" smtClean="0"/>
              <a:t>Comparisons: change over time</a:t>
            </a:r>
          </a:p>
          <a:p>
            <a:pPr>
              <a:spcBef>
                <a:spcPts val="450"/>
              </a:spcBef>
              <a:defRPr/>
            </a:pPr>
            <a:endParaRPr lang="en-US" dirty="0" smtClean="0">
              <a:latin typeface="Arial" charset="0"/>
            </a:endParaRPr>
          </a:p>
          <a:p>
            <a:pPr>
              <a:spcBef>
                <a:spcPts val="450"/>
              </a:spcBef>
              <a:defRPr/>
            </a:pPr>
            <a:endParaRPr lang="en-US" dirty="0" smtClean="0">
              <a:latin typeface="Arial" charset="0"/>
            </a:endParaRPr>
          </a:p>
          <a:p>
            <a:pPr>
              <a:spcBef>
                <a:spcPts val="450"/>
              </a:spcBef>
              <a:defRPr/>
            </a:pPr>
            <a:endParaRPr lang="en-US" dirty="0" smtClean="0">
              <a:latin typeface="Arial" charset="0"/>
            </a:endParaRPr>
          </a:p>
        </p:txBody>
      </p:sp>
      <p:sp>
        <p:nvSpPr>
          <p:cNvPr id="9318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r">
              <a:defRPr/>
            </a:pPr>
            <a:fld id="{A056616F-A9B2-3348-B80B-338CFE5039C9}" type="slidenum">
              <a:rPr lang="en-US" sz="1200" smtClean="0">
                <a:latin typeface="Arial" charset="0"/>
                <a:cs typeface="Arial" charset="0"/>
              </a:rPr>
              <a:pPr algn="r">
                <a:defRPr/>
              </a:pPr>
              <a:t>17</a:t>
            </a:fld>
            <a:endParaRPr lang="en-US" sz="1200" smtClean="0">
              <a:latin typeface="Arial" charset="0"/>
              <a:cs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bwMode="auto">
          <a:xfrm>
            <a:off x="1144588" y="685800"/>
            <a:ext cx="4560887" cy="34210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sp>
      <p:sp>
        <p:nvSpPr>
          <p:cNvPr id="1013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en-US">
                <a:latin typeface="Arial" charset="0"/>
              </a:rPr>
              <a:t>Bar or column charts can also be used to illustrate change over time, but there are other possibilities, as shown in these charts showing participation in the federal government’s food stamps nutritional assistance program, from 1969 to 2014.</a:t>
            </a:r>
          </a:p>
          <a:p>
            <a:endParaRPr lang="en-US">
              <a:latin typeface="Arial" charset="0"/>
            </a:endParaRPr>
          </a:p>
          <a:p>
            <a:r>
              <a:rPr lang="en-US">
                <a:latin typeface="Arial" charset="0"/>
              </a:rPr>
              <a:t>Each of these charts communicates the same basic information with a subtly different emphasis. The column chart emphasizes each year as a discrete point in time, while the line chart focuses on the overall trend or trajectory. The dot-and-line chart is a compromise between these two approaches, showing the trend while also drawing attention to the value for each year. (The dot-column or lollipop chart is an unusual variant of a column chart, included here to show another possible design approach.)</a:t>
            </a:r>
          </a:p>
        </p:txBody>
      </p:sp>
      <p:sp>
        <p:nvSpPr>
          <p:cNvPr id="101379" name="Slide Number Placeholder 3"/>
          <p:cNvSpPr>
            <a:spLocks noGrp="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9EA63F2-9F96-CE48-8330-BF07518E6DA8}" type="slidenum">
              <a:rPr lang="en-US" sz="1800">
                <a:cs typeface="DejaVu Sans" charset="0"/>
              </a:rPr>
              <a:pPr eaLnBrk="1" hangingPunct="1"/>
              <a:t>18</a:t>
            </a:fld>
            <a:endParaRPr lang="en-US" sz="1800">
              <a:cs typeface="DejaVu Sans"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7522"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56B8C62-EE32-E445-8537-1D5C62D26369}" type="slidenum">
              <a:rPr lang="en-US" sz="1800">
                <a:cs typeface="DejaVu Sans" charset="0"/>
              </a:rPr>
              <a:pPr eaLnBrk="1" hangingPunct="1"/>
              <a:t>19</a:t>
            </a:fld>
            <a:endParaRPr lang="en-US" sz="1800">
              <a:cs typeface="DejaVu Sans" charset="0"/>
            </a:endParaRPr>
          </a:p>
        </p:txBody>
      </p:sp>
      <p:sp>
        <p:nvSpPr>
          <p:cNvPr id="92161" name="Text Box 1"/>
          <p:cNvSpPr txBox="1">
            <a:spLocks noGrp="1" noRot="1" noChangeAspect="1" noChangeArrowheads="1"/>
          </p:cNvSpPr>
          <p:nvPr>
            <p:ph type="sldImg"/>
          </p:nvPr>
        </p:nvSpPr>
        <p:spPr>
          <a:xfrm>
            <a:off x="1143000" y="685800"/>
            <a:ext cx="4568825" cy="34258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2162" name="Text Box 2"/>
          <p:cNvSpPr txBox="1">
            <a:spLocks noGrp="1" noChangeArrowheads="1"/>
          </p:cNvSpPr>
          <p:nvPr>
            <p:ph type="body" idx="1"/>
          </p:nvPr>
        </p:nvSpPr>
        <p:spPr>
          <a:xfrm>
            <a:off x="685800" y="4343400"/>
            <a:ext cx="5483225" cy="4111625"/>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defRPr/>
            </a:pPr>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EC067F-5A30-AF41-BDD3-B5BCC3248B7A}" type="slidenum">
              <a:rPr lang="en-US" sz="1800">
                <a:cs typeface="DejaVu Sans" charset="0"/>
              </a:rPr>
              <a:pPr eaLnBrk="1" hangingPunct="1"/>
              <a:t>2</a:t>
            </a:fld>
            <a:endParaRPr lang="en-US" sz="1800">
              <a:cs typeface="DejaVu Sans" charset="0"/>
            </a:endParaRPr>
          </a:p>
        </p:txBody>
      </p:sp>
      <p:sp>
        <p:nvSpPr>
          <p:cNvPr id="87041" name="Text Box 1"/>
          <p:cNvSpPr txBox="1">
            <a:spLocks noGrp="1" noRot="1" noChangeAspect="1" noChangeArrowheads="1"/>
          </p:cNvSpPr>
          <p:nvPr>
            <p:ph type="sldImg"/>
          </p:nvPr>
        </p:nvSpPr>
        <p:spPr>
          <a:xfrm>
            <a:off x="1143000" y="685800"/>
            <a:ext cx="4570413"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7042" name="Text Box 2"/>
          <p:cNvSpPr txBox="1">
            <a:spLocks noGrp="1" noChangeArrowheads="1"/>
          </p:cNvSpPr>
          <p:nvPr>
            <p:ph type="body" idx="1"/>
          </p:nvPr>
        </p:nvSpPr>
        <p:spPr>
          <a:xfrm>
            <a:off x="685800" y="4343400"/>
            <a:ext cx="5484813"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defRPr/>
            </a:pPr>
            <a:r>
              <a:rPr lang="en-US" dirty="0" smtClean="0"/>
              <a:t>Whenever we visualize, we are encoding data using visual cues, or “mapping” data onto variation in size, shape or color, and so on. There are various ways of doing this, as this primer illustrates:</a:t>
            </a:r>
          </a:p>
          <a:p>
            <a:pPr>
              <a:defRPr/>
            </a:pPr>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9570"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D761C32-5FEB-344E-93E3-131E5693551D}" type="slidenum">
              <a:rPr lang="en-US" sz="1800">
                <a:cs typeface="DejaVu Sans" charset="0"/>
              </a:rPr>
              <a:pPr eaLnBrk="1" hangingPunct="1"/>
              <a:t>20</a:t>
            </a:fld>
            <a:endParaRPr lang="en-US" sz="1800">
              <a:cs typeface="DejaVu Sans" charset="0"/>
            </a:endParaRPr>
          </a:p>
        </p:txBody>
      </p:sp>
      <p:sp>
        <p:nvSpPr>
          <p:cNvPr id="93185" name="Text Box 1"/>
          <p:cNvSpPr txBox="1">
            <a:spLocks noGrp="1" noRot="1" noChangeAspect="1" noChangeArrowheads="1"/>
          </p:cNvSpPr>
          <p:nvPr>
            <p:ph type="sldImg"/>
          </p:nvPr>
        </p:nvSpPr>
        <p:spPr>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3186"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defRPr/>
            </a:pPr>
            <a:r>
              <a:rPr lang="en-US" b="1" dirty="0" smtClean="0"/>
              <a:t>Composition: parts of the whole</a:t>
            </a:r>
          </a:p>
          <a:p>
            <a:pPr>
              <a:spcBef>
                <a:spcPts val="450"/>
              </a:spcBef>
              <a:defRPr/>
            </a:pPr>
            <a:endParaRPr lang="en-US" b="1" dirty="0" smtClean="0"/>
          </a:p>
          <a:p>
            <a:pPr>
              <a:spcBef>
                <a:spcPts val="450"/>
              </a:spcBef>
              <a:defRPr/>
            </a:pPr>
            <a:r>
              <a:rPr lang="en-US" dirty="0" smtClean="0"/>
              <a:t>This is where the much-maligned pie chart does have a role, although it is not the only option. </a:t>
            </a:r>
            <a:endParaRPr lang="en-US" b="1" dirty="0" smtClean="0"/>
          </a:p>
          <a:p>
            <a:pPr>
              <a:spcBef>
                <a:spcPts val="450"/>
              </a:spcBef>
              <a:defRPr/>
            </a:pPr>
            <a:endParaRPr lang="en-US" dirty="0" smtClean="0">
              <a:latin typeface="Arial" charset="0"/>
            </a:endParaRPr>
          </a:p>
          <a:p>
            <a:pPr>
              <a:spcBef>
                <a:spcPts val="450"/>
              </a:spcBef>
              <a:defRPr/>
            </a:pPr>
            <a:endParaRPr lang="en-US" dirty="0" smtClean="0">
              <a:latin typeface="Arial" charset="0"/>
            </a:endParaRPr>
          </a:p>
        </p:txBody>
      </p:sp>
      <p:sp>
        <p:nvSpPr>
          <p:cNvPr id="9318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r">
              <a:defRPr/>
            </a:pPr>
            <a:fld id="{D3DA03E6-3F5C-9947-94EB-EC66CEFBE03D}" type="slidenum">
              <a:rPr lang="en-US" sz="1200" smtClean="0">
                <a:latin typeface="Arial" charset="0"/>
                <a:cs typeface="Arial" charset="0"/>
              </a:rPr>
              <a:pPr algn="r">
                <a:defRPr/>
              </a:pPr>
              <a:t>20</a:t>
            </a:fld>
            <a:endParaRPr lang="en-US" sz="1200" smtClean="0">
              <a:latin typeface="Arial" charset="0"/>
              <a:cs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D6ED974-E836-494C-BDB9-193EFF52D1B6}" type="slidenum">
              <a:rPr lang="en-US" sz="1800">
                <a:cs typeface="DejaVu Sans" charset="0"/>
              </a:rPr>
              <a:pPr eaLnBrk="1" hangingPunct="1"/>
              <a:t>21</a:t>
            </a:fld>
            <a:endParaRPr lang="en-US" sz="1800">
              <a:cs typeface="DejaVu Sans" charset="0"/>
            </a:endParaRPr>
          </a:p>
        </p:txBody>
      </p:sp>
      <p:sp>
        <p:nvSpPr>
          <p:cNvPr id="103425" name="Text Box 1"/>
          <p:cNvSpPr txBox="1">
            <a:spLocks noGrp="1" noRot="1" noChangeAspect="1" noChangeArrowheads="1"/>
          </p:cNvSpPr>
          <p:nvPr>
            <p:ph type="sldImg"/>
          </p:nvPr>
        </p:nvSpPr>
        <p:spPr>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defRPr/>
            </a:pPr>
            <a:r>
              <a:rPr lang="en-US" dirty="0" smtClean="0"/>
              <a:t>Which of these two representations of an August 2014 poll of public opinion on President Barack Obama’s job performance makes the differences between his approval ratings for difference policy areas easiest to read, the pie charts or the stacked column charts below?</a:t>
            </a:r>
          </a:p>
          <a:p>
            <a:pPr>
              <a:defRPr/>
            </a:pPr>
            <a:endParaRPr lang="en-US" dirty="0" smtClean="0"/>
          </a:p>
          <a:p>
            <a:pPr>
              <a:defRPr/>
            </a:pPr>
            <a:r>
              <a:rPr lang="en-US" dirty="0" smtClean="0"/>
              <a:t>These graphics involve both comparison and composition — a common situation in data journalism. Note also the use of color: a neutral gray is used for the “</a:t>
            </a:r>
            <a:r>
              <a:rPr lang="en-US" dirty="0" err="1" smtClean="0"/>
              <a:t>unsures</a:t>
            </a:r>
            <a:r>
              <a:rPr lang="en-US" dirty="0" smtClean="0"/>
              <a:t>,”” to de-emphasize this category and draw attention to the difference between the size of the “approve” and “disapprove” values.</a:t>
            </a:r>
          </a:p>
          <a:p>
            <a:pPr>
              <a:defRPr/>
            </a:pPr>
            <a:r>
              <a:rPr lang="en-US" dirty="0" smtClean="0"/>
              <a:t>Now consider the choices made in ordering the sections of each column. Do you think these charts were designed to make approval ratings easier to compare, or disapproval? How does this relate to the perceptual </a:t>
            </a:r>
            <a:r>
              <a:rPr lang="en-US" dirty="0" err="1" smtClean="0"/>
              <a:t>heirarchy</a:t>
            </a:r>
            <a:r>
              <a:rPr lang="en-US" dirty="0" smtClean="0"/>
              <a:t> of visual cues?</a:t>
            </a:r>
          </a:p>
          <a:p>
            <a:pPr>
              <a:defRPr/>
            </a:pPr>
            <a:r>
              <a:rPr lang="en-US" dirty="0" smtClean="0"/>
              <a:t>I would suggest abandoning pie charts if there are any more than three parts to the whole, as they become very hard to read when there are many segments. </a:t>
            </a:r>
            <a:r>
              <a:rPr lang="en-US" dirty="0" err="1" smtClean="0"/>
              <a:t>ProPublica’s</a:t>
            </a:r>
            <a:r>
              <a:rPr lang="en-US" dirty="0" smtClean="0"/>
              <a:t> </a:t>
            </a:r>
            <a:r>
              <a:rPr lang="en-US" dirty="0" smtClean="0">
                <a:hlinkClick r:id="rId3"/>
              </a:rPr>
              <a:t>graphics style guide</a:t>
            </a:r>
            <a:r>
              <a:rPr lang="en-US" dirty="0" smtClean="0"/>
              <a:t> goes further, allowing pie charts with two segments only.</a:t>
            </a:r>
          </a:p>
          <a:p>
            <a:pPr>
              <a:defRPr/>
            </a:pPr>
            <a:endParaRPr lang="en-US" dirty="0"/>
          </a:p>
        </p:txBody>
      </p:sp>
      <p:sp>
        <p:nvSpPr>
          <p:cNvPr id="10342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r">
              <a:defRPr/>
            </a:pPr>
            <a:fld id="{2BA8F9A2-E7EA-7D4A-8331-4969D009C864}" type="slidenum">
              <a:rPr lang="en-US" sz="1200" smtClean="0">
                <a:latin typeface="Arial" charset="0"/>
                <a:cs typeface="Arial" charset="0"/>
              </a:rPr>
              <a:pPr algn="r">
                <a:defRPr/>
              </a:pPr>
              <a:t>21</a:t>
            </a:fld>
            <a:endParaRPr lang="en-US" sz="1200" smtClean="0">
              <a:latin typeface="Arial" charset="0"/>
              <a:cs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3666"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597B032-22C8-7B4E-9F06-DDBA31CBBBC7}" type="slidenum">
              <a:rPr lang="en-US" sz="1800">
                <a:cs typeface="DejaVu Sans" charset="0"/>
              </a:rPr>
              <a:pPr eaLnBrk="1" hangingPunct="1"/>
              <a:t>22</a:t>
            </a:fld>
            <a:endParaRPr lang="en-US" sz="1800">
              <a:cs typeface="DejaVu Sans" charset="0"/>
            </a:endParaRPr>
          </a:p>
        </p:txBody>
      </p:sp>
      <p:sp>
        <p:nvSpPr>
          <p:cNvPr id="104449" name="Text Box 1"/>
          <p:cNvSpPr txBox="1">
            <a:spLocks noGrp="1" noRot="1" noChangeAspect="1" noChangeArrowheads="1"/>
          </p:cNvSpPr>
          <p:nvPr>
            <p:ph type="sldImg"/>
          </p:nvPr>
        </p:nvSpPr>
        <p:spPr>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4450"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defRPr/>
            </a:pPr>
            <a:r>
              <a:rPr lang="en-US" dirty="0" smtClean="0"/>
              <a:t>Another approach, known as a </a:t>
            </a:r>
            <a:r>
              <a:rPr lang="en-US" dirty="0" err="1" smtClean="0"/>
              <a:t>treemap</a:t>
            </a:r>
            <a:r>
              <a:rPr lang="en-US" dirty="0" smtClean="0"/>
              <a:t>, uses area to encode the size of parts of the whole. Although area falls lower on the perceptual hierarchy of visual cues than position/length, it can be effective to display “nested” variables — where each part of the whole is broken down into further parts. </a:t>
            </a:r>
            <a:endParaRPr lang="en-US" dirty="0" smtClean="0">
              <a:cs typeface="Arial Unicode MS" charset="0"/>
            </a:endParaRPr>
          </a:p>
        </p:txBody>
      </p:sp>
      <p:sp>
        <p:nvSpPr>
          <p:cNvPr id="104451"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r">
              <a:defRPr/>
            </a:pPr>
            <a:fld id="{3B4A49C6-6011-7745-BA3A-4078BF9B5D44}" type="slidenum">
              <a:rPr lang="en-US" sz="1200" smtClean="0">
                <a:latin typeface="Arial" charset="0"/>
                <a:cs typeface="Arial" charset="0"/>
              </a:rPr>
              <a:pPr algn="r">
                <a:defRPr/>
              </a:pPr>
              <a:t>22</a:t>
            </a:fld>
            <a:endParaRPr lang="en-US" sz="1200" smtClean="0">
              <a:latin typeface="Arial" charset="0"/>
              <a:cs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4"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3A820C7-4725-AD44-8737-D3040CD6A79D}" type="slidenum">
              <a:rPr lang="en-US" sz="1800">
                <a:cs typeface="DejaVu Sans" charset="0"/>
              </a:rPr>
              <a:pPr eaLnBrk="1" hangingPunct="1"/>
              <a:t>23</a:t>
            </a:fld>
            <a:endParaRPr lang="en-US" sz="1800">
              <a:cs typeface="DejaVu Sans" charset="0"/>
            </a:endParaRPr>
          </a:p>
        </p:txBody>
      </p:sp>
      <p:sp>
        <p:nvSpPr>
          <p:cNvPr id="93185" name="Text Box 1"/>
          <p:cNvSpPr txBox="1">
            <a:spLocks noGrp="1" noRot="1" noChangeAspect="1" noChangeArrowheads="1"/>
          </p:cNvSpPr>
          <p:nvPr>
            <p:ph type="sldImg"/>
          </p:nvPr>
        </p:nvSpPr>
        <p:spPr>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3186"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defRPr/>
            </a:pPr>
            <a:endParaRPr lang="en-US" dirty="0" smtClean="0">
              <a:latin typeface="Arial" charset="0"/>
            </a:endParaRPr>
          </a:p>
          <a:p>
            <a:pPr>
              <a:spcBef>
                <a:spcPts val="450"/>
              </a:spcBef>
              <a:defRPr/>
            </a:pPr>
            <a:r>
              <a:rPr lang="en-US" b="1" dirty="0" smtClean="0"/>
              <a:t>Composition: change over time</a:t>
            </a:r>
          </a:p>
          <a:p>
            <a:pPr>
              <a:spcBef>
                <a:spcPts val="450"/>
              </a:spcBef>
              <a:defRPr/>
            </a:pPr>
            <a:endParaRPr lang="en-US" b="1" dirty="0" smtClean="0"/>
          </a:p>
          <a:p>
            <a:pPr>
              <a:spcBef>
                <a:spcPts val="450"/>
              </a:spcBef>
              <a:defRPr/>
            </a:pPr>
            <a:r>
              <a:rPr lang="en-US" dirty="0" smtClean="0"/>
              <a:t>Data journalists frequently need to show how parts of the whole vary over time. </a:t>
            </a:r>
            <a:endParaRPr lang="en-US" b="1" dirty="0" smtClean="0"/>
          </a:p>
          <a:p>
            <a:pPr>
              <a:spcBef>
                <a:spcPts val="450"/>
              </a:spcBef>
              <a:defRPr/>
            </a:pPr>
            <a:endParaRPr lang="en-US" dirty="0" smtClean="0">
              <a:latin typeface="Arial" charset="0"/>
            </a:endParaRPr>
          </a:p>
          <a:p>
            <a:pPr>
              <a:spcBef>
                <a:spcPts val="450"/>
              </a:spcBef>
              <a:defRPr/>
            </a:pPr>
            <a:endParaRPr lang="en-US" dirty="0" smtClean="0">
              <a:latin typeface="Arial" charset="0"/>
            </a:endParaRPr>
          </a:p>
        </p:txBody>
      </p:sp>
      <p:sp>
        <p:nvSpPr>
          <p:cNvPr id="9318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r">
              <a:defRPr/>
            </a:pPr>
            <a:fld id="{B51BF6B1-95B4-F441-8F44-A6B960660D22}" type="slidenum">
              <a:rPr lang="en-US" sz="1200" smtClean="0">
                <a:latin typeface="Arial" charset="0"/>
                <a:cs typeface="Arial" charset="0"/>
              </a:rPr>
              <a:pPr algn="r">
                <a:defRPr/>
              </a:pPr>
              <a:t>23</a:t>
            </a:fld>
            <a:endParaRPr lang="en-US" sz="1200" smtClean="0">
              <a:latin typeface="Arial" charset="0"/>
              <a:cs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810"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0223D13-F3A0-4C40-8A95-47C5B3EFC4CE}" type="slidenum">
              <a:rPr lang="en-US" sz="1800">
                <a:cs typeface="DejaVu Sans" charset="0"/>
              </a:rPr>
              <a:pPr eaLnBrk="1" hangingPunct="1"/>
              <a:t>24</a:t>
            </a:fld>
            <a:endParaRPr lang="en-US" sz="1800">
              <a:cs typeface="DejaVu Sans" charset="0"/>
            </a:endParaRPr>
          </a:p>
        </p:txBody>
      </p:sp>
      <p:sp>
        <p:nvSpPr>
          <p:cNvPr id="104449" name="Text Box 1"/>
          <p:cNvSpPr txBox="1">
            <a:spLocks noGrp="1" noRot="1" noChangeAspect="1" noChangeArrowheads="1"/>
          </p:cNvSpPr>
          <p:nvPr>
            <p:ph type="sldImg"/>
          </p:nvPr>
        </p:nvSpPr>
        <p:spPr>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4450"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defRPr/>
            </a:pPr>
            <a:r>
              <a:rPr lang="en-US" dirty="0" smtClean="0"/>
              <a:t>Stacked column charts can also be used to simultaneously show change in composition over time and change in the size of the whole. This example is from one of my own articles, looking at change over time in the numbers of three categories of scientific research papers in published in the journal </a:t>
            </a:r>
            <a:r>
              <a:rPr lang="en-US" i="1" dirty="0" smtClean="0"/>
              <a:t>Proceedings of the National Academy of Sciences</a:t>
            </a:r>
            <a:r>
              <a:rPr lang="en-US" dirty="0" smtClean="0"/>
              <a:t>:</a:t>
            </a:r>
            <a:endParaRPr lang="en-US" dirty="0" smtClean="0">
              <a:cs typeface="Arial Unicode MS" charset="0"/>
            </a:endParaRPr>
          </a:p>
        </p:txBody>
      </p:sp>
      <p:sp>
        <p:nvSpPr>
          <p:cNvPr id="104451"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r">
              <a:defRPr/>
            </a:pPr>
            <a:fld id="{3A82445F-FE1F-AA41-8C12-2A74797A9F86}" type="slidenum">
              <a:rPr lang="en-US" sz="1200" smtClean="0">
                <a:latin typeface="Arial" charset="0"/>
                <a:cs typeface="Arial" charset="0"/>
              </a:rPr>
              <a:pPr algn="r">
                <a:defRPr/>
              </a:pPr>
              <a:t>24</a:t>
            </a:fld>
            <a:endParaRPr lang="en-US" sz="1200" smtClean="0">
              <a:latin typeface="Arial" charset="0"/>
              <a:cs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1858"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157CFB4-8873-6943-A004-E4B5630A84FD}" type="slidenum">
              <a:rPr lang="en-US" sz="1800">
                <a:cs typeface="DejaVu Sans" charset="0"/>
              </a:rPr>
              <a:pPr eaLnBrk="1" hangingPunct="1"/>
              <a:t>25</a:t>
            </a:fld>
            <a:endParaRPr lang="en-US" sz="1800">
              <a:cs typeface="DejaVu Sans" charset="0"/>
            </a:endParaRPr>
          </a:p>
        </p:txBody>
      </p:sp>
      <p:sp>
        <p:nvSpPr>
          <p:cNvPr id="104449" name="Text Box 1"/>
          <p:cNvSpPr txBox="1">
            <a:spLocks noGrp="1" noRot="1" noChangeAspect="1" noChangeArrowheads="1"/>
          </p:cNvSpPr>
          <p:nvPr>
            <p:ph type="sldImg"/>
          </p:nvPr>
        </p:nvSpPr>
        <p:spPr>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4450"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defRPr/>
            </a:pPr>
            <a:r>
              <a:rPr lang="en-US" dirty="0" smtClean="0"/>
              <a:t>Just as for simple comparisons over time, columns are not the only possibility when plotting changes in composition over time. The equivalent of the line chart, stressing the overall trend rather than values at discrete points in time, is the stacked area chart. </a:t>
            </a:r>
            <a:endParaRPr lang="en-US" dirty="0" smtClean="0">
              <a:cs typeface="Arial Unicode MS" charset="0"/>
            </a:endParaRPr>
          </a:p>
        </p:txBody>
      </p:sp>
      <p:sp>
        <p:nvSpPr>
          <p:cNvPr id="104451"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r">
              <a:defRPr/>
            </a:pPr>
            <a:fld id="{A76CBB74-2DC8-9442-88AB-BCCCBA34373F}" type="slidenum">
              <a:rPr lang="en-US" sz="1200" smtClean="0">
                <a:latin typeface="Arial" charset="0"/>
                <a:cs typeface="Arial" charset="0"/>
              </a:rPr>
              <a:pPr algn="r">
                <a:defRPr/>
              </a:pPr>
              <a:t>25</a:t>
            </a:fld>
            <a:endParaRPr lang="en-US" sz="1200" smtClean="0">
              <a:latin typeface="Arial" charset="0"/>
              <a:cs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3906"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94075DD-1731-E242-B79C-D09FAE86A1E9}" type="slidenum">
              <a:rPr lang="en-US" sz="1800">
                <a:cs typeface="DejaVu Sans" charset="0"/>
              </a:rPr>
              <a:pPr eaLnBrk="1" hangingPunct="1"/>
              <a:t>26</a:t>
            </a:fld>
            <a:endParaRPr lang="en-US" sz="1800">
              <a:cs typeface="DejaVu Sans" charset="0"/>
            </a:endParaRPr>
          </a:p>
        </p:txBody>
      </p:sp>
      <p:sp>
        <p:nvSpPr>
          <p:cNvPr id="92161" name="Text Box 1"/>
          <p:cNvSpPr txBox="1">
            <a:spLocks noGrp="1" noRot="1" noChangeAspect="1" noChangeArrowheads="1"/>
          </p:cNvSpPr>
          <p:nvPr>
            <p:ph type="sldImg"/>
          </p:nvPr>
        </p:nvSpPr>
        <p:spPr>
          <a:xfrm>
            <a:off x="1143000" y="685800"/>
            <a:ext cx="4568825" cy="34258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2162" name="Text Box 2"/>
          <p:cNvSpPr txBox="1">
            <a:spLocks noGrp="1" noChangeArrowheads="1"/>
          </p:cNvSpPr>
          <p:nvPr>
            <p:ph type="body" idx="1"/>
          </p:nvPr>
        </p:nvSpPr>
        <p:spPr>
          <a:xfrm>
            <a:off x="685800" y="4343400"/>
            <a:ext cx="5483225" cy="4111625"/>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defRPr/>
            </a:pPr>
            <a:r>
              <a:rPr lang="en-US" dirty="0" smtClean="0"/>
              <a:t>This is a frequently asked question, and the best answer is: Experiment with different charts, to see which works best to liberate the story in your data.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954"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B328D6-A786-084F-8AAC-F93D648A8CE3}" type="slidenum">
              <a:rPr lang="en-US" sz="1800">
                <a:cs typeface="DejaVu Sans" charset="0"/>
              </a:rPr>
              <a:pPr eaLnBrk="1" hangingPunct="1"/>
              <a:t>27</a:t>
            </a:fld>
            <a:endParaRPr lang="en-US" sz="1800">
              <a:cs typeface="DejaVu Sans" charset="0"/>
            </a:endParaRPr>
          </a:p>
        </p:txBody>
      </p:sp>
      <p:sp>
        <p:nvSpPr>
          <p:cNvPr id="105473" name="Text Box 1"/>
          <p:cNvSpPr txBox="1">
            <a:spLocks noGrp="1" noRot="1" noChangeAspect="1" noChangeArrowheads="1"/>
          </p:cNvSpPr>
          <p:nvPr>
            <p:ph type="sldImg"/>
          </p:nvPr>
        </p:nvSpPr>
        <p:spPr>
          <a:xfrm>
            <a:off x="1143000" y="685800"/>
            <a:ext cx="4568825" cy="34258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5474" name="Text Box 2"/>
          <p:cNvSpPr txBox="1">
            <a:spLocks noGrp="1" noChangeArrowheads="1"/>
          </p:cNvSpPr>
          <p:nvPr>
            <p:ph type="body" idx="1"/>
          </p:nvPr>
        </p:nvSpPr>
        <p:spPr>
          <a:xfrm>
            <a:off x="685800" y="4343400"/>
            <a:ext cx="5483225" cy="4111625"/>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defRPr/>
            </a:pPr>
            <a:endParaRPr lang="en-US"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87520B7-4B05-6948-9C41-727319040C61}" type="slidenum">
              <a:rPr lang="en-US" sz="1800">
                <a:cs typeface="DejaVu Sans" charset="0"/>
              </a:rPr>
              <a:pPr eaLnBrk="1" hangingPunct="1"/>
              <a:t>28</a:t>
            </a:fld>
            <a:endParaRPr lang="en-US" sz="1800">
              <a:cs typeface="DejaVu Sans" charset="0"/>
            </a:endParaRPr>
          </a:p>
        </p:txBody>
      </p:sp>
      <p:sp>
        <p:nvSpPr>
          <p:cNvPr id="92161" name="Text Box 1"/>
          <p:cNvSpPr txBox="1">
            <a:spLocks noGrp="1" noRot="1" noChangeAspect="1" noChangeArrowheads="1"/>
          </p:cNvSpPr>
          <p:nvPr>
            <p:ph type="sldImg"/>
          </p:nvPr>
        </p:nvSpPr>
        <p:spPr>
          <a:xfrm>
            <a:off x="1143000" y="685800"/>
            <a:ext cx="4568825" cy="34258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2162" name="Text Box 2"/>
          <p:cNvSpPr txBox="1">
            <a:spLocks noGrp="1" noChangeArrowheads="1"/>
          </p:cNvSpPr>
          <p:nvPr>
            <p:ph type="body" idx="1"/>
          </p:nvPr>
        </p:nvSpPr>
        <p:spPr>
          <a:xfrm>
            <a:off x="685800" y="4343400"/>
            <a:ext cx="5483225" cy="4111625"/>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defRPr/>
            </a:pPr>
            <a:r>
              <a:rPr lang="en-US" dirty="0" smtClean="0"/>
              <a:t>This is a frequently asked question, and the best answer is: Experiment with different charts, to see which works best to liberate the story in your data.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F62A457-B4BD-1D42-94D2-DB97146C0BD6}" type="slidenum">
              <a:rPr lang="en-US" sz="1800">
                <a:cs typeface="DejaVu Sans" charset="0"/>
              </a:rPr>
              <a:pPr eaLnBrk="1" hangingPunct="1"/>
              <a:t>29</a:t>
            </a:fld>
            <a:endParaRPr lang="en-US" sz="1800">
              <a:cs typeface="DejaVu Sans" charset="0"/>
            </a:endParaRPr>
          </a:p>
        </p:txBody>
      </p:sp>
      <p:sp>
        <p:nvSpPr>
          <p:cNvPr id="86017" name="Text Box 1"/>
          <p:cNvSpPr txBox="1">
            <a:spLocks noGrp="1" noRot="1" noChangeAspect="1" noChangeArrowheads="1"/>
          </p:cNvSpPr>
          <p:nvPr>
            <p:ph type="sldImg"/>
          </p:nvPr>
        </p:nvSpPr>
        <p:spPr>
          <a:xfrm>
            <a:off x="1143000" y="685800"/>
            <a:ext cx="4568825" cy="34258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6018" name="Text Box 2"/>
          <p:cNvSpPr txBox="1">
            <a:spLocks noGrp="1" noChangeArrowheads="1"/>
          </p:cNvSpPr>
          <p:nvPr>
            <p:ph type="body" idx="1"/>
          </p:nvPr>
        </p:nvSpPr>
        <p:spPr>
          <a:xfrm>
            <a:off x="685800" y="4343400"/>
            <a:ext cx="5483225" cy="4111625"/>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defRPr/>
            </a:pPr>
            <a:r>
              <a:rPr lang="en-US" dirty="0" smtClean="0"/>
              <a:t>Many of you are mapping specialists, and so will be well aware of the two main ways in which data can be represented on maps. When continuous variables are plotted to points, one common approach is to use circles centered on each point, sized according to the data values. [Here](http://</a:t>
            </a:r>
            <a:r>
              <a:rPr lang="en-US" dirty="0" err="1" smtClean="0"/>
              <a:t>www.nytimes.com</a:t>
            </a:r>
            <a:r>
              <a:rPr lang="en-US" dirty="0" smtClean="0"/>
              <a:t>/interactive/2011/04/28/us/tornado-</a:t>
            </a:r>
            <a:r>
              <a:rPr lang="en-US" dirty="0" err="1" smtClean="0"/>
              <a:t>deaths.html</a:t>
            </a:r>
            <a:r>
              <a:rPr lang="en-US" dirty="0" smtClean="0"/>
              <a:t>) is a example of this approach from *The New York Times*, used to show fatalities caused by tornadoes.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A75BAAA-BA9F-2C4B-AA89-2C76C5CC2F69}" type="slidenum">
              <a:rPr lang="en-US" sz="1800">
                <a:cs typeface="DejaVu Sans" charset="0"/>
              </a:rPr>
              <a:pPr eaLnBrk="1" hangingPunct="1"/>
              <a:t>3</a:t>
            </a:fld>
            <a:endParaRPr lang="en-US" sz="1800">
              <a:cs typeface="DejaVu Sans" charset="0"/>
            </a:endParaRPr>
          </a:p>
        </p:txBody>
      </p:sp>
      <p:sp>
        <p:nvSpPr>
          <p:cNvPr id="88065" name="Text Box 1"/>
          <p:cNvSpPr txBox="1">
            <a:spLocks noGrp="1" noRot="1" noChangeAspect="1" noChangeArrowheads="1"/>
          </p:cNvSpPr>
          <p:nvPr>
            <p:ph type="sldImg"/>
          </p:nvPr>
        </p:nvSpPr>
        <p:spPr>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6"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defRPr/>
            </a:pPr>
            <a:endParaRPr lang="en-US" dirty="0" smtClean="0"/>
          </a:p>
          <a:p>
            <a:pPr>
              <a:defRPr/>
            </a:pPr>
            <a:r>
              <a:rPr lang="en-US" dirty="0" smtClean="0"/>
              <a:t>These cues are not created equal, however. In the mid-1980s, statisticians William Cleveland and Robert McGill </a:t>
            </a:r>
            <a:r>
              <a:rPr lang="en-US" dirty="0" smtClean="0">
                <a:hlinkClick r:id="rId3"/>
              </a:rPr>
              <a:t>ran some experiments</a:t>
            </a:r>
            <a:r>
              <a:rPr lang="en-US" dirty="0" smtClean="0"/>
              <a:t> with human volunteers, measuring how accurately they were able to perceive the quantitative information encoded by different cues. This is what they found:</a:t>
            </a:r>
          </a:p>
          <a:p>
            <a:pPr>
              <a:defRPr/>
            </a:pPr>
            <a:endParaRPr lang="en-US" dirty="0" smtClean="0"/>
          </a:p>
          <a:p>
            <a:pPr>
              <a:defRPr/>
            </a:pPr>
            <a:r>
              <a:rPr lang="en-US" dirty="0" smtClean="0"/>
              <a:t>This perceptual hierarchy of visual cues is very important. When making comparisons with continuous variables, aim to use cues near the top of the scale wherever possible.</a:t>
            </a:r>
          </a:p>
          <a:p>
            <a:pPr>
              <a:defRPr/>
            </a:pPr>
            <a:endParaRPr lang="en-US" dirty="0" smtClean="0"/>
          </a:p>
          <a:p>
            <a:pPr>
              <a:defRPr/>
            </a:pPr>
            <a:r>
              <a:rPr lang="en-US" dirty="0" smtClean="0"/>
              <a:t>That doesn’t mean the other possibilities are always to be avoided in visualization. Indeed, as we’ve already noted, color hue can a good way of encoding categorical data. The human brain is particularly good at recognizing patterns and differences. This means that variations in color, shape and orientation, while poor for accurately encoding the precise value of continuous variables, can be good choices for representing categorical data.</a:t>
            </a:r>
          </a:p>
          <a:p>
            <a:pPr>
              <a:defRPr/>
            </a:pPr>
            <a:endParaRPr lang="en-US" dirty="0" smtClean="0"/>
          </a:p>
          <a:p>
            <a:pPr>
              <a:defRPr/>
            </a:pPr>
            <a:r>
              <a:rPr lang="en-US" dirty="0" smtClean="0"/>
              <a:t>You can also combine different visual cues into the same graphic to encode different variables. But always think about the main messages you are trying to impart, and where you can use visual cues near the top of the visual hierarchy to communicate that message most effectively.</a:t>
            </a:r>
          </a:p>
          <a:p>
            <a:pPr>
              <a:defRPr/>
            </a:pPr>
            <a:endParaRPr lang="en-US" dirty="0" smtClean="0"/>
          </a:p>
          <a:p>
            <a:pPr>
              <a:spcBef>
                <a:spcPts val="450"/>
              </a:spcBef>
              <a:defRPr/>
            </a:pPr>
            <a:endParaRPr lang="en-US" dirty="0" smtClean="0">
              <a:cs typeface="Arial Unicode MS" charset="0"/>
            </a:endParaRPr>
          </a:p>
        </p:txBody>
      </p:sp>
      <p:sp>
        <p:nvSpPr>
          <p:cNvPr id="8806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r">
              <a:defRPr/>
            </a:pPr>
            <a:fld id="{C7922E53-0F97-8540-BA11-A319401A14FE}" type="slidenum">
              <a:rPr lang="en-US" sz="1200" smtClean="0">
                <a:latin typeface="Arial" charset="0"/>
                <a:cs typeface="Arial" charset="0"/>
              </a:rPr>
              <a:pPr algn="r">
                <a:defRPr/>
              </a:pPr>
              <a:t>3</a:t>
            </a:fld>
            <a:endParaRPr lang="en-US" sz="1200" smtClean="0">
              <a:latin typeface="Arial" charset="0"/>
              <a:cs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xfrm>
            <a:off x="1143000" y="685800"/>
            <a:ext cx="4572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en-US">
                <a:latin typeface="Arial" charset="0"/>
              </a:rPr>
              <a:t>When plotting data to geographical areas, the most common approach is to fill the areas with color, with its intensity encoded according to the data values, like my maps of GDP per capita. These are known as </a:t>
            </a:r>
            <a:r>
              <a:rPr lang="en-US">
                <a:latin typeface="Arial" charset="0"/>
                <a:hlinkClick r:id="rId3"/>
              </a:rPr>
              <a:t>choropleth maps</a:t>
            </a:r>
            <a:r>
              <a:rPr lang="en-US">
                <a:latin typeface="Arial" charset="0"/>
              </a:rPr>
              <a:t>.</a:t>
            </a:r>
          </a:p>
        </p:txBody>
      </p:sp>
      <p:sp>
        <p:nvSpPr>
          <p:cNvPr id="56323" name="Slide Number Placeholder 3"/>
          <p:cNvSpPr>
            <a:spLocks noGrp="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180B96A-8E89-8F40-8D5F-1A330971DD48}" type="slidenum">
              <a:rPr lang="en-GB" sz="1800"/>
              <a:pPr eaLnBrk="1" hangingPunct="1"/>
              <a:t>30</a:t>
            </a:fld>
            <a:endParaRPr lang="en-US" sz="18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B33F3FE-0920-0842-AE94-E56A10249420}" type="slidenum">
              <a:rPr lang="en-US" sz="1800">
                <a:cs typeface="DejaVu Sans" charset="0"/>
              </a:rPr>
              <a:pPr eaLnBrk="1" hangingPunct="1"/>
              <a:t>31</a:t>
            </a:fld>
            <a:endParaRPr lang="en-US" sz="1800">
              <a:cs typeface="DejaVu Sans" charset="0"/>
            </a:endParaRPr>
          </a:p>
        </p:txBody>
      </p:sp>
      <p:sp>
        <p:nvSpPr>
          <p:cNvPr id="88065" name="Text Box 1"/>
          <p:cNvSpPr txBox="1">
            <a:spLocks noGrp="1" noRot="1" noChangeAspect="1" noChangeArrowheads="1"/>
          </p:cNvSpPr>
          <p:nvPr>
            <p:ph type="sldImg"/>
          </p:nvPr>
        </p:nvSpPr>
        <p:spPr>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8066"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defRPr/>
            </a:pPr>
            <a:endParaRPr lang="en-US" dirty="0" smtClean="0"/>
          </a:p>
          <a:p>
            <a:pPr>
              <a:defRPr/>
            </a:pPr>
            <a:r>
              <a:rPr lang="en-US" dirty="0" smtClean="0"/>
              <a:t>Now look again at the perceptual hierarchy of visual cues, and note that area and color intensity — the main options available when putting data onto maps — sit fairly low on the hierarchy.</a:t>
            </a:r>
          </a:p>
          <a:p>
            <a:pPr>
              <a:spcBef>
                <a:spcPts val="450"/>
              </a:spcBef>
              <a:defRPr/>
            </a:pPr>
            <a:endParaRPr lang="en-US" dirty="0" smtClean="0">
              <a:cs typeface="Arial Unicode MS" charset="0"/>
            </a:endParaRPr>
          </a:p>
        </p:txBody>
      </p:sp>
      <p:sp>
        <p:nvSpPr>
          <p:cNvPr id="8806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r">
              <a:defRPr/>
            </a:pPr>
            <a:fld id="{AEC7AE2E-EE34-EC4F-82CF-A2F986CE58FF}" type="slidenum">
              <a:rPr lang="en-US" sz="1200" smtClean="0">
                <a:latin typeface="Arial" charset="0"/>
                <a:cs typeface="Arial" charset="0"/>
              </a:rPr>
              <a:pPr algn="r">
                <a:defRPr/>
              </a:pPr>
              <a:t>31</a:t>
            </a:fld>
            <a:endParaRPr lang="en-US" sz="1200" smtClean="0">
              <a:latin typeface="Arial" charset="0"/>
              <a:cs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D0CA74C-BFB2-8842-9615-CC1A51306DA0}" type="slidenum">
              <a:rPr lang="en-US" sz="1800">
                <a:cs typeface="DejaVu Sans" charset="0"/>
              </a:rPr>
              <a:pPr eaLnBrk="1" hangingPunct="1"/>
              <a:t>32</a:t>
            </a:fld>
            <a:endParaRPr lang="en-US" sz="1800">
              <a:cs typeface="DejaVu Sans" charset="0"/>
            </a:endParaRPr>
          </a:p>
        </p:txBody>
      </p:sp>
      <p:sp>
        <p:nvSpPr>
          <p:cNvPr id="86017" name="Text Box 1"/>
          <p:cNvSpPr txBox="1">
            <a:spLocks noGrp="1" noRot="1" noChangeAspect="1" noChangeArrowheads="1"/>
          </p:cNvSpPr>
          <p:nvPr>
            <p:ph type="sldImg"/>
          </p:nvPr>
        </p:nvSpPr>
        <p:spPr>
          <a:xfrm>
            <a:off x="1143000" y="685800"/>
            <a:ext cx="4568825" cy="34258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6018" name="Text Box 2"/>
          <p:cNvSpPr txBox="1">
            <a:spLocks noGrp="1" noChangeArrowheads="1"/>
          </p:cNvSpPr>
          <p:nvPr>
            <p:ph type="body" idx="1"/>
          </p:nvPr>
        </p:nvSpPr>
        <p:spPr>
          <a:xfrm>
            <a:off x="685800" y="4343400"/>
            <a:ext cx="5483225" cy="4111625"/>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defRPr/>
            </a:pPr>
            <a:r>
              <a:rPr lang="en-US" dirty="0" smtClean="0"/>
              <a:t>Consider these two representations of similar data on rates of overall gun death (the map) and gun homicides (the bar chart) by U.S. state.</a:t>
            </a:r>
          </a:p>
          <a:p>
            <a:pPr>
              <a:defRPr/>
            </a:pPr>
            <a:endParaRPr lang="en-US" dirty="0" smtClean="0"/>
          </a:p>
          <a:p>
            <a:pPr>
              <a:defRPr/>
            </a:pPr>
            <a:r>
              <a:rPr lang="en-US" dirty="0" smtClean="0"/>
              <a:t>The bar chart clearly allows the more detailed comparison between rates for different states. However, the map still has value because it does show that the states with the highest gun death rates occur in particular geographic locations. In cases like this, consider using a map as only one part of your graphic, perhaps as a secondary element.</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AA01DEC-83C7-3A46-A542-4661765652CF}" type="slidenum">
              <a:rPr lang="en-US" sz="1800">
                <a:cs typeface="DejaVu Sans" charset="0"/>
              </a:rPr>
              <a:pPr eaLnBrk="1" hangingPunct="1"/>
              <a:t>33</a:t>
            </a:fld>
            <a:endParaRPr lang="en-US" sz="1800">
              <a:cs typeface="DejaVu Sans" charset="0"/>
            </a:endParaRPr>
          </a:p>
        </p:txBody>
      </p:sp>
      <p:sp>
        <p:nvSpPr>
          <p:cNvPr id="92161" name="Text Box 1"/>
          <p:cNvSpPr txBox="1">
            <a:spLocks noGrp="1" noRot="1" noChangeAspect="1" noChangeArrowheads="1"/>
          </p:cNvSpPr>
          <p:nvPr>
            <p:ph type="sldImg"/>
          </p:nvPr>
        </p:nvSpPr>
        <p:spPr>
          <a:xfrm>
            <a:off x="1143000" y="685800"/>
            <a:ext cx="4568825" cy="34258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2162" name="Text Box 2"/>
          <p:cNvSpPr txBox="1">
            <a:spLocks noGrp="1" noChangeArrowheads="1"/>
          </p:cNvSpPr>
          <p:nvPr>
            <p:ph type="body" idx="1"/>
          </p:nvPr>
        </p:nvSpPr>
        <p:spPr>
          <a:xfrm>
            <a:off x="685800" y="4343400"/>
            <a:ext cx="5483225" cy="4111625"/>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defRPr/>
            </a:pPr>
            <a:endParaRPr 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Position on an aligned scale and slope</a:t>
            </a:r>
            <a:endParaRPr lang="en-US" dirty="0"/>
          </a:p>
        </p:txBody>
      </p:sp>
      <p:sp>
        <p:nvSpPr>
          <p:cNvPr id="4" name="Slide Number Placeholder 3"/>
          <p:cNvSpPr>
            <a:spLocks noGrp="1"/>
          </p:cNvSpPr>
          <p:nvPr>
            <p:ph type="sldNum" sz="quarter" idx="10"/>
          </p:nvPr>
        </p:nvSpPr>
        <p:spPr/>
        <p:txBody>
          <a:bodyPr/>
          <a:lstStyle/>
          <a:p>
            <a:fld id="{B883C560-E04F-404B-BDED-00D429065910}" type="slidenum">
              <a:rPr lang="en-US" smtClean="0"/>
              <a:t>37</a:t>
            </a:fld>
            <a:endParaRPr lang="en-US"/>
          </a:p>
        </p:txBody>
      </p:sp>
    </p:spTree>
    <p:extLst>
      <p:ext uri="{BB962C8B-B14F-4D97-AF65-F5344CB8AC3E}">
        <p14:creationId xmlns:p14="http://schemas.microsoft.com/office/powerpoint/2010/main" val="37497477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 many lines, too few colors!</a:t>
            </a:r>
            <a:endParaRPr lang="en-US" dirty="0"/>
          </a:p>
        </p:txBody>
      </p:sp>
      <p:sp>
        <p:nvSpPr>
          <p:cNvPr id="4" name="Slide Number Placeholder 3"/>
          <p:cNvSpPr>
            <a:spLocks noGrp="1"/>
          </p:cNvSpPr>
          <p:nvPr>
            <p:ph type="sldNum" sz="quarter" idx="10"/>
          </p:nvPr>
        </p:nvSpPr>
        <p:spPr/>
        <p:txBody>
          <a:bodyPr/>
          <a:lstStyle/>
          <a:p>
            <a:fld id="{B883C560-E04F-404B-BDED-00D429065910}" type="slidenum">
              <a:rPr lang="en-US" smtClean="0"/>
              <a:t>38</a:t>
            </a:fld>
            <a:endParaRPr lang="en-US"/>
          </a:p>
        </p:txBody>
      </p:sp>
    </p:spTree>
    <p:extLst>
      <p:ext uri="{BB962C8B-B14F-4D97-AF65-F5344CB8AC3E}">
        <p14:creationId xmlns:p14="http://schemas.microsoft.com/office/powerpoint/2010/main" val="1831554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You can also combine different visual cues into the same graphic to encode different variables. But always think about the main messages you are trying to impart, and where you can use visual cues near the top of the visual hierarchy to communicate that message most effectively. The</a:t>
            </a:r>
            <a:r>
              <a:rPr lang="en-US" baseline="0" dirty="0" smtClean="0"/>
              <a:t> main message here is about the distribution of incomplete rates across schools. The enrollment of each school is secondary, but can be added using area.</a:t>
            </a:r>
            <a:endParaRPr lang="en-US" dirty="0" smtClean="0"/>
          </a:p>
          <a:p>
            <a:endParaRPr lang="en-US" dirty="0"/>
          </a:p>
        </p:txBody>
      </p:sp>
      <p:sp>
        <p:nvSpPr>
          <p:cNvPr id="4" name="Slide Number Placeholder 3"/>
          <p:cNvSpPr>
            <a:spLocks noGrp="1"/>
          </p:cNvSpPr>
          <p:nvPr>
            <p:ph type="sldNum" sz="quarter" idx="10"/>
          </p:nvPr>
        </p:nvSpPr>
        <p:spPr/>
        <p:txBody>
          <a:bodyPr/>
          <a:lstStyle/>
          <a:p>
            <a:fld id="{B883C560-E04F-404B-BDED-00D429065910}" type="slidenum">
              <a:rPr lang="en-US" smtClean="0"/>
              <a:t>40</a:t>
            </a:fld>
            <a:endParaRPr lang="en-US"/>
          </a:p>
        </p:txBody>
      </p:sp>
    </p:spTree>
    <p:extLst>
      <p:ext uri="{BB962C8B-B14F-4D97-AF65-F5344CB8AC3E}">
        <p14:creationId xmlns:p14="http://schemas.microsoft.com/office/powerpoint/2010/main" val="26613439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Slide Image Placeholder 1"/>
          <p:cNvSpPr>
            <a:spLocks noGrp="1" noRot="1" noChangeAspect="1"/>
          </p:cNvSpPr>
          <p:nvPr>
            <p:ph type="sldImg"/>
          </p:nvPr>
        </p:nvSpPr>
        <p:spPr bwMode="auto">
          <a:xfrm>
            <a:off x="1143000" y="685800"/>
            <a:ext cx="4572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6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en-US">
                <a:latin typeface="Arial" charset="0"/>
              </a:rPr>
              <a:t>Color falls low on the perceptual hierarchy of visual cues, but as we have already seen, it is often deployed to highlight particular elements of a chart, and sometimes to encode data values. Poor choice of color schemes is a problem that bedevils many news graphics, so it is worth taking some time to consider how to use color to maximum effect.</a:t>
            </a:r>
          </a:p>
        </p:txBody>
      </p:sp>
      <p:sp>
        <p:nvSpPr>
          <p:cNvPr id="146435" name="Slide Number Placeholder 3"/>
          <p:cNvSpPr>
            <a:spLocks noGrp="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774005-FE50-6445-A653-DB5721CB87E1}" type="slidenum">
              <a:rPr lang="en-GB" sz="1800"/>
              <a:pPr eaLnBrk="1" hangingPunct="1"/>
              <a:t>41</a:t>
            </a:fld>
            <a:endParaRPr lang="en-US" sz="18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Slide Image Placeholder 1"/>
          <p:cNvSpPr>
            <a:spLocks noGrp="1" noRot="1" noChangeAspect="1"/>
          </p:cNvSpPr>
          <p:nvPr>
            <p:ph type="sldImg"/>
          </p:nvPr>
        </p:nvSpPr>
        <p:spPr bwMode="auto">
          <a:xfrm>
            <a:off x="1144588" y="685800"/>
            <a:ext cx="4560887" cy="34210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sp>
      <p:sp>
        <p:nvSpPr>
          <p:cNvPr id="148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numCol="1" anchor="t" anchorCtr="0" compatLnSpc="1">
            <a:prstTxWarp prst="textNoShape">
              <a:avLst/>
            </a:prstTxWarp>
          </a:bodyPr>
          <a:lstStyle/>
          <a:p>
            <a:r>
              <a:rPr lang="en-US">
                <a:latin typeface="Arial" charset="0"/>
              </a:rPr>
              <a:t>It helps to think about colors in terms of the color wheel, which places colors that “harmonize” well together side by side, and arranges those that have strong visual contrast — blue and orange, for instance — at opposite sides of the circle:</a:t>
            </a:r>
          </a:p>
          <a:p>
            <a:endParaRPr lang="en-US">
              <a:latin typeface="Arial" charset="0"/>
            </a:endParaRPr>
          </a:p>
        </p:txBody>
      </p:sp>
      <p:sp>
        <p:nvSpPr>
          <p:cNvPr id="148483" name="Slide Number Placeholder 3"/>
          <p:cNvSpPr>
            <a:spLocks noGrp="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C1495C0-99C6-A24A-8857-F15EE82A24D8}" type="slidenum">
              <a:rPr lang="en-US" sz="1800">
                <a:cs typeface="DejaVu Sans" charset="0"/>
              </a:rPr>
              <a:pPr eaLnBrk="1" hangingPunct="1"/>
              <a:t>42</a:t>
            </a:fld>
            <a:endParaRPr lang="en-US" sz="1800">
              <a:cs typeface="DejaVu Sans"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D5B75E3-7258-934A-A704-14F7E7F0F679}" type="slidenum">
              <a:rPr lang="en-US" sz="1800">
                <a:cs typeface="DejaVu Sans" charset="0"/>
              </a:rPr>
              <a:pPr eaLnBrk="1" hangingPunct="1"/>
              <a:t>43</a:t>
            </a:fld>
            <a:endParaRPr lang="en-US" sz="1800">
              <a:cs typeface="DejaVu Sans" charset="0"/>
            </a:endParaRPr>
          </a:p>
        </p:txBody>
      </p:sp>
      <p:sp>
        <p:nvSpPr>
          <p:cNvPr id="124929" name="Text Box 1"/>
          <p:cNvSpPr txBox="1">
            <a:spLocks noGrp="1" noRot="1" noChangeAspect="1" noChangeArrowheads="1"/>
          </p:cNvSpPr>
          <p:nvPr>
            <p:ph type="sldImg"/>
          </p:nvPr>
        </p:nvSpPr>
        <p:spPr>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24930"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defRPr/>
            </a:pPr>
            <a:r>
              <a:rPr lang="en-US" dirty="0" smtClean="0"/>
              <a:t>When encoding data with color, take care to fit the color scheme to your data, and the story you’re aiming to tell. As we have already seen, color is often used to encode the values of categorical data. Here you want to use “qualitative” color schemes, where the aim is to pick colors that will be maximally distinctive, as widely spread around the color wheel as possible:</a:t>
            </a:r>
            <a:endParaRPr lang="en-US" dirty="0" smtClean="0">
              <a:cs typeface="Arial Unicode MS" charset="0"/>
            </a:endParaRPr>
          </a:p>
        </p:txBody>
      </p:sp>
      <p:sp>
        <p:nvSpPr>
          <p:cNvPr id="124931"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r">
              <a:defRPr/>
            </a:pPr>
            <a:fld id="{FEAEF3D3-0E1E-224C-9F7A-29C28DB293F6}" type="slidenum">
              <a:rPr lang="en-US" sz="1200" smtClean="0">
                <a:latin typeface="Arial" charset="0"/>
                <a:cs typeface="Arial" charset="0"/>
              </a:rPr>
              <a:pPr algn="r">
                <a:defRPr/>
              </a:pPr>
              <a:t>43</a:t>
            </a:fld>
            <a:endParaRPr lang="en-US" sz="1200" smtClean="0">
              <a:latin typeface="Arial" charset="0"/>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6F4587C-42F5-B248-B89F-2DBB8CBD8E57}" type="slidenum">
              <a:rPr lang="en-US" sz="1800">
                <a:cs typeface="DejaVu Sans" charset="0"/>
              </a:rPr>
              <a:pPr eaLnBrk="1" hangingPunct="1"/>
              <a:t>4</a:t>
            </a:fld>
            <a:endParaRPr lang="en-US" sz="1800">
              <a:cs typeface="DejaVu Sans" charset="0"/>
            </a:endParaRPr>
          </a:p>
        </p:txBody>
      </p:sp>
      <p:sp>
        <p:nvSpPr>
          <p:cNvPr id="89089" name="Text Box 1"/>
          <p:cNvSpPr txBox="1">
            <a:spLocks noGrp="1" noRot="1" noChangeAspect="1" noChangeArrowheads="1"/>
          </p:cNvSpPr>
          <p:nvPr>
            <p:ph type="sldImg"/>
          </p:nvPr>
        </p:nvSpPr>
        <p:spPr>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9090"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defRPr/>
            </a:pPr>
            <a:r>
              <a:rPr lang="en-US" dirty="0" smtClean="0"/>
              <a:t>To witness this perceptual hierarchy, look at these visual encodings of the same simple dataset. Do the bars, or the circles, make it easiest to “read” the numerical values that are encoded?</a:t>
            </a:r>
            <a:endParaRPr lang="en-US" dirty="0" smtClean="0">
              <a:cs typeface="Arial Unicode MS" charset="0"/>
            </a:endParaRPr>
          </a:p>
        </p:txBody>
      </p:sp>
      <p:sp>
        <p:nvSpPr>
          <p:cNvPr id="89091"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r">
              <a:defRPr/>
            </a:pPr>
            <a:fld id="{255784F9-BA90-D045-BEE9-0CAF848E7F4B}" type="slidenum">
              <a:rPr lang="en-US" sz="1200" smtClean="0">
                <a:latin typeface="Arial" charset="0"/>
                <a:cs typeface="Arial" charset="0"/>
              </a:rPr>
              <a:pPr algn="r">
                <a:defRPr/>
              </a:pPr>
              <a:t>4</a:t>
            </a:fld>
            <a:endParaRPr lang="en-US" sz="1200" smtClean="0">
              <a:latin typeface="Arial" charset="0"/>
              <a:cs typeface="Arial"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674"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2E23AD4-C81D-B543-B150-4BE87DEE59BE}" type="slidenum">
              <a:rPr lang="en-US" sz="1800">
                <a:cs typeface="DejaVu Sans" charset="0"/>
              </a:rPr>
              <a:pPr eaLnBrk="1" hangingPunct="1"/>
              <a:t>44</a:t>
            </a:fld>
            <a:endParaRPr lang="en-US" sz="1800">
              <a:cs typeface="DejaVu Sans" charset="0"/>
            </a:endParaRPr>
          </a:p>
        </p:txBody>
      </p:sp>
      <p:sp>
        <p:nvSpPr>
          <p:cNvPr id="125953" name="Text Box 1"/>
          <p:cNvSpPr txBox="1">
            <a:spLocks noGrp="1" noRot="1" noChangeAspect="1" noChangeArrowheads="1"/>
          </p:cNvSpPr>
          <p:nvPr>
            <p:ph type="sldImg"/>
          </p:nvPr>
        </p:nvSpPr>
        <p:spPr>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25954"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defRPr/>
            </a:pPr>
            <a:r>
              <a:rPr lang="en-US" dirty="0" smtClean="0"/>
              <a:t>Choosing color schemes is a complex science and art, but there is no need to “roll your own” for every graphic you make. Many visualization tools include suggested color palettes, and I often make use of the website from which the examples above were taken, called </a:t>
            </a:r>
            <a:r>
              <a:rPr lang="en-US" dirty="0" smtClean="0">
                <a:hlinkClick r:id="rId3"/>
              </a:rPr>
              <a:t>ColorBrewer</a:t>
            </a:r>
            <a:r>
              <a:rPr lang="en-US" dirty="0" smtClean="0"/>
              <a:t>. </a:t>
            </a:r>
            <a:r>
              <a:rPr lang="en-US" dirty="0" err="1" smtClean="0"/>
              <a:t>Orginally</a:t>
            </a:r>
            <a:r>
              <a:rPr lang="en-US" dirty="0" smtClean="0"/>
              <a:t> designed for maps, but useful for charts in general, these color schemes have been rigorously tested to be maximally informative.</a:t>
            </a:r>
          </a:p>
        </p:txBody>
      </p:sp>
      <p:sp>
        <p:nvSpPr>
          <p:cNvPr id="125955"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r">
              <a:defRPr/>
            </a:pPr>
            <a:fld id="{45D4E315-1402-BF40-9CD1-682210246133}" type="slidenum">
              <a:rPr lang="en-US" sz="1200" smtClean="0">
                <a:latin typeface="Arial" charset="0"/>
                <a:cs typeface="Arial" charset="0"/>
              </a:rPr>
              <a:pPr algn="r">
                <a:defRPr/>
              </a:pPr>
              <a:t>44</a:t>
            </a:fld>
            <a:endParaRPr lang="en-US" sz="1200" smtClean="0">
              <a:latin typeface="Arial" charset="0"/>
              <a:cs typeface="Arial"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8962"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7446A6C-840C-2F41-BA88-827D6066D54C}" type="slidenum">
              <a:rPr lang="en-US" sz="1800">
                <a:cs typeface="DejaVu Sans" charset="0"/>
              </a:rPr>
              <a:pPr eaLnBrk="1" hangingPunct="1"/>
              <a:t>45</a:t>
            </a:fld>
            <a:endParaRPr lang="en-US" sz="1800">
              <a:cs typeface="DejaVu Sans" charset="0"/>
            </a:endParaRPr>
          </a:p>
        </p:txBody>
      </p:sp>
      <p:sp>
        <p:nvSpPr>
          <p:cNvPr id="112641" name="Text Box 1"/>
          <p:cNvSpPr txBox="1">
            <a:spLocks noGrp="1" noRot="1" noChangeAspect="1" noChangeArrowheads="1"/>
          </p:cNvSpPr>
          <p:nvPr>
            <p:ph type="sldImg"/>
          </p:nvPr>
        </p:nvSpPr>
        <p:spPr>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2642"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defRPr/>
            </a:pPr>
            <a:r>
              <a:rPr lang="en-US" dirty="0" smtClean="0"/>
              <a:t>Here are those elements displayed on a sample chart. Note that I’ve included two possible positions for a Y axis label. The version at the top of the chart can be a good option, as it doesn’t require people to tilt their heads to read vertical text.</a:t>
            </a:r>
            <a:endParaRPr lang="en-US" dirty="0" smtClean="0">
              <a:latin typeface="Arial" charset="0"/>
            </a:endParaRPr>
          </a:p>
        </p:txBody>
      </p:sp>
      <p:sp>
        <p:nvSpPr>
          <p:cNvPr id="112643"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r">
              <a:defRPr/>
            </a:pPr>
            <a:fld id="{06B553B8-105D-D54E-9527-9A53207381C0}" type="slidenum">
              <a:rPr lang="en-US" sz="1200" smtClean="0">
                <a:latin typeface="Arial" charset="0"/>
                <a:cs typeface="Arial" charset="0"/>
              </a:rPr>
              <a:pPr algn="r">
                <a:defRPr/>
              </a:pPr>
              <a:t>45</a:t>
            </a:fld>
            <a:endParaRPr lang="en-US" sz="1200" smtClean="0">
              <a:latin typeface="Arial" charset="0"/>
              <a:cs typeface="Arial"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5106"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7F2697E-F04E-2349-8D9D-35475D8387EA}" type="slidenum">
              <a:rPr lang="en-US" sz="1800">
                <a:cs typeface="DejaVu Sans" charset="0"/>
              </a:rPr>
              <a:pPr eaLnBrk="1" hangingPunct="1"/>
              <a:t>46</a:t>
            </a:fld>
            <a:endParaRPr lang="en-US" sz="1800">
              <a:cs typeface="DejaVu Sans" charset="0"/>
            </a:endParaRPr>
          </a:p>
        </p:txBody>
      </p:sp>
      <p:sp>
        <p:nvSpPr>
          <p:cNvPr id="114689" name="Text Box 1"/>
          <p:cNvSpPr txBox="1">
            <a:spLocks noGrp="1" noRot="1" noChangeAspect="1" noChangeArrowheads="1"/>
          </p:cNvSpPr>
          <p:nvPr>
            <p:ph type="sldImg"/>
          </p:nvPr>
        </p:nvSpPr>
        <p:spPr>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4690"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defRPr/>
            </a:pPr>
            <a:r>
              <a:rPr lang="en-US" dirty="0" smtClean="0"/>
              <a:t>Simple annotations and spot-color highlights can be particularly useful to highlight your story, as shown in the following scatter plots, used here to show the relationship between the median salaries paid to women and men for the same jobs in 2013. In this case there is no suggestion of causation; it is also clear from the first, unlabeled plot, that male and female salaries for the same job are strongly correlated, but that relationship is not very interesting. Notice also how I have used transparency to help distinguish overlapping individual points.</a:t>
            </a:r>
            <a:endParaRPr lang="en-US" dirty="0" smtClean="0">
              <a:latin typeface="Arial" charset="0"/>
            </a:endParaRPr>
          </a:p>
          <a:p>
            <a:pPr>
              <a:spcBef>
                <a:spcPts val="450"/>
              </a:spcBef>
              <a:defRPr/>
            </a:pPr>
            <a:endParaRPr lang="en-US" dirty="0" smtClean="0">
              <a:latin typeface="Arial" charset="0"/>
            </a:endParaRPr>
          </a:p>
        </p:txBody>
      </p:sp>
      <p:sp>
        <p:nvSpPr>
          <p:cNvPr id="114691"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r">
              <a:defRPr/>
            </a:pPr>
            <a:fld id="{7ED1D77B-9A2D-A04E-B693-48803A526660}" type="slidenum">
              <a:rPr lang="en-US" sz="1200" smtClean="0">
                <a:latin typeface="Arial" charset="0"/>
                <a:cs typeface="Arial" charset="0"/>
              </a:rPr>
              <a:pPr algn="r">
                <a:defRPr/>
              </a:pPr>
              <a:t>46</a:t>
            </a:fld>
            <a:endParaRPr lang="en-US" sz="1200" smtClean="0">
              <a:latin typeface="Arial" charset="0"/>
              <a:cs typeface="Arial"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202"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D20B745-1C44-554B-848F-5165AD5B1327}" type="slidenum">
              <a:rPr lang="en-US" sz="1800">
                <a:cs typeface="DejaVu Sans" charset="0"/>
              </a:rPr>
              <a:pPr eaLnBrk="1" hangingPunct="1"/>
              <a:t>47</a:t>
            </a:fld>
            <a:endParaRPr lang="en-US" sz="1800">
              <a:cs typeface="DejaVu Sans" charset="0"/>
            </a:endParaRPr>
          </a:p>
        </p:txBody>
      </p:sp>
      <p:sp>
        <p:nvSpPr>
          <p:cNvPr id="114689" name="Text Box 1"/>
          <p:cNvSpPr txBox="1">
            <a:spLocks noGrp="1" noRot="1" noChangeAspect="1" noChangeArrowheads="1"/>
          </p:cNvSpPr>
          <p:nvPr>
            <p:ph type="sldImg"/>
          </p:nvPr>
        </p:nvSpPr>
        <p:spPr>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4690"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defRPr/>
            </a:pPr>
            <a:r>
              <a:rPr lang="en-US" dirty="0" smtClean="0"/>
              <a:t>Notice how adding another line, representing a 25% pay gap, and highlighting the jobs where the pay gap between men and women is largest, emphasizes different aspects of the story:</a:t>
            </a:r>
            <a:endParaRPr lang="en-US" dirty="0" smtClean="0">
              <a:latin typeface="Arial" charset="0"/>
            </a:endParaRPr>
          </a:p>
          <a:p>
            <a:pPr>
              <a:spcBef>
                <a:spcPts val="450"/>
              </a:spcBef>
              <a:defRPr/>
            </a:pPr>
            <a:endParaRPr lang="en-US" dirty="0" smtClean="0">
              <a:latin typeface="Arial" charset="0"/>
            </a:endParaRPr>
          </a:p>
        </p:txBody>
      </p:sp>
      <p:sp>
        <p:nvSpPr>
          <p:cNvPr id="114691"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r">
              <a:defRPr/>
            </a:pPr>
            <a:fld id="{E29BBA8C-83B1-8A4D-972D-463A386A84F9}" type="slidenum">
              <a:rPr lang="en-US" sz="1200" smtClean="0">
                <a:latin typeface="Arial" charset="0"/>
                <a:cs typeface="Arial" charset="0"/>
              </a:rPr>
              <a:pPr algn="r">
                <a:defRPr/>
              </a:pPr>
              <a:t>47</a:t>
            </a:fld>
            <a:endParaRPr lang="en-US" sz="1200" smtClean="0">
              <a:latin typeface="Arial" charset="0"/>
              <a:cs typeface="Arial"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1490"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B08F6FB-CEEE-9E4E-9A4D-398F978C3566}" type="slidenum">
              <a:rPr lang="en-US" sz="1800">
                <a:cs typeface="DejaVu Sans" charset="0"/>
              </a:rPr>
              <a:pPr eaLnBrk="1" hangingPunct="1"/>
              <a:t>48</a:t>
            </a:fld>
            <a:endParaRPr lang="en-US" sz="1800">
              <a:cs typeface="DejaVu Sans" charset="0"/>
            </a:endParaRPr>
          </a:p>
        </p:txBody>
      </p:sp>
      <p:sp>
        <p:nvSpPr>
          <p:cNvPr id="116737" name="Text Box 1"/>
          <p:cNvSpPr txBox="1">
            <a:spLocks noGrp="1" noRot="1" noChangeAspect="1" noChangeArrowheads="1"/>
          </p:cNvSpPr>
          <p:nvPr>
            <p:ph type="sldImg"/>
          </p:nvPr>
        </p:nvSpPr>
        <p:spPr>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16738"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defRPr/>
            </a:pPr>
            <a:r>
              <a:rPr lang="en-US" dirty="0" smtClean="0"/>
              <a:t>Above all, aim for clarity and simplicity in your chart design. Clarity should trump simplicity. As Albert Einstein </a:t>
            </a:r>
            <a:r>
              <a:rPr lang="en-US" dirty="0" smtClean="0">
                <a:hlinkClick r:id="rId3"/>
              </a:rPr>
              <a:t>is reputed to have said</a:t>
            </a:r>
            <a:r>
              <a:rPr lang="en-US" dirty="0" smtClean="0"/>
              <a:t>: “Everything should be made as simple as possible, but not simpler.”</a:t>
            </a:r>
            <a:endParaRPr lang="en-US" dirty="0" smtClean="0">
              <a:latin typeface="Arial" charset="0"/>
            </a:endParaRPr>
          </a:p>
          <a:p>
            <a:pPr>
              <a:spcBef>
                <a:spcPts val="450"/>
              </a:spcBef>
              <a:defRPr/>
            </a:pPr>
            <a:endParaRPr lang="en-US" dirty="0" smtClean="0">
              <a:latin typeface="Arial" charset="0"/>
            </a:endParaRPr>
          </a:p>
          <a:p>
            <a:pPr>
              <a:spcBef>
                <a:spcPts val="450"/>
              </a:spcBef>
              <a:defRPr/>
            </a:pPr>
            <a:endParaRPr lang="en-US" dirty="0" smtClean="0">
              <a:latin typeface="Arial" charset="0"/>
            </a:endParaRPr>
          </a:p>
        </p:txBody>
      </p:sp>
      <p:sp>
        <p:nvSpPr>
          <p:cNvPr id="116739"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r">
              <a:defRPr/>
            </a:pPr>
            <a:fld id="{B436CB76-3408-9648-851E-6992B71A9271}" type="slidenum">
              <a:rPr lang="en-US" sz="1200" smtClean="0">
                <a:latin typeface="Arial" charset="0"/>
                <a:cs typeface="Arial" charset="0"/>
              </a:rPr>
              <a:pPr algn="r">
                <a:defRPr/>
              </a:pPr>
              <a:t>48</a:t>
            </a:fld>
            <a:endParaRPr lang="en-US" sz="1200" smtClean="0">
              <a:latin typeface="Arial" charset="0"/>
              <a:cs typeface="Arial"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9922"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928352D-E923-1147-8D7B-02CF1A568895}" type="slidenum">
              <a:rPr lang="en-US" sz="1800">
                <a:cs typeface="DejaVu Sans" charset="0"/>
              </a:rPr>
              <a:pPr eaLnBrk="1" hangingPunct="1"/>
              <a:t>49</a:t>
            </a:fld>
            <a:endParaRPr lang="en-US" sz="1800">
              <a:cs typeface="DejaVu Sans" charset="0"/>
            </a:endParaRPr>
          </a:p>
        </p:txBody>
      </p:sp>
      <p:sp>
        <p:nvSpPr>
          <p:cNvPr id="154625" name="Text Box 1"/>
          <p:cNvSpPr txBox="1">
            <a:spLocks noGrp="1" noRot="1" noChangeAspect="1" noChangeArrowheads="1"/>
          </p:cNvSpPr>
          <p:nvPr>
            <p:ph type="sldImg"/>
          </p:nvPr>
        </p:nvSpPr>
        <p:spPr>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4626"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defRPr/>
            </a:pPr>
            <a:r>
              <a:rPr lang="en-US" dirty="0" smtClean="0"/>
              <a:t>One </a:t>
            </a:r>
            <a:r>
              <a:rPr lang="en-US" dirty="0" err="1" smtClean="0"/>
              <a:t>messageI’d</a:t>
            </a:r>
            <a:r>
              <a:rPr lang="en-US" dirty="0" smtClean="0"/>
              <a:t> like you to take from this workshop is that there are many ways of visualizing the same data. Effective static graphics and </a:t>
            </a:r>
            <a:r>
              <a:rPr lang="en-US" dirty="0" err="1" smtClean="0"/>
              <a:t>interactives</a:t>
            </a:r>
            <a:r>
              <a:rPr lang="en-US" dirty="0" smtClean="0"/>
              <a:t> do not usually emerge fully formed. They usually arise through sketching and experimentation. Kevin </a:t>
            </a:r>
            <a:r>
              <a:rPr lang="en-US" dirty="0" err="1" smtClean="0"/>
              <a:t>Quealy’s</a:t>
            </a:r>
            <a:r>
              <a:rPr lang="en-US" dirty="0" smtClean="0"/>
              <a:t> </a:t>
            </a:r>
            <a:r>
              <a:rPr lang="en-US" dirty="0" smtClean="0">
                <a:hlinkClick r:id="rId3"/>
              </a:rPr>
              <a:t>chartsnthings</a:t>
            </a:r>
            <a:r>
              <a:rPr lang="en-US" dirty="0" smtClean="0"/>
              <a:t> blog provides a  window into how this process works on the graphics desk of </a:t>
            </a:r>
            <a:r>
              <a:rPr lang="en-US" i="1" dirty="0" smtClean="0"/>
              <a:t>The New York Times</a:t>
            </a:r>
            <a:r>
              <a:rPr lang="en-US" dirty="0" smtClean="0"/>
              <a:t>.</a:t>
            </a:r>
          </a:p>
          <a:p>
            <a:pPr>
              <a:defRPr/>
            </a:pPr>
            <a:endParaRPr lang="en-US" dirty="0" smtClean="0"/>
          </a:p>
          <a:p>
            <a:pPr>
              <a:defRPr/>
            </a:pPr>
            <a:r>
              <a:rPr lang="en-US" dirty="0" smtClean="0"/>
              <a:t>As you sketch and experiment with data, use the framework suggested by the chart selector thought-starter to prioritize different chart types, and definitely keep the perceptual hierarchy of visual cues at the front of your mind. Remember the mantra: Design for the human brain!</a:t>
            </a:r>
          </a:p>
          <a:p>
            <a:pPr>
              <a:defRPr/>
            </a:pPr>
            <a:endParaRPr lang="en-US" dirty="0" smtClean="0"/>
          </a:p>
          <a:p>
            <a:pPr>
              <a:defRPr/>
            </a:pPr>
            <a:r>
              <a:rPr lang="en-US" dirty="0" smtClean="0"/>
              <a:t>Also, show your experiments to friends and colleagues. If people are confused or don’t see the story, you made need to try a different approach.</a:t>
            </a:r>
          </a:p>
          <a:p>
            <a:pPr>
              <a:spcBef>
                <a:spcPts val="450"/>
              </a:spcBef>
              <a:defRPr/>
            </a:pPr>
            <a:endParaRPr lang="en-US" dirty="0" smtClean="0">
              <a:latin typeface="Arial" charset="0"/>
            </a:endParaRPr>
          </a:p>
          <a:p>
            <a:pPr>
              <a:spcBef>
                <a:spcPts val="450"/>
              </a:spcBef>
              <a:defRPr/>
            </a:pPr>
            <a:endParaRPr lang="en-US" dirty="0" smtClean="0">
              <a:latin typeface="Arial" charset="0"/>
            </a:endParaRPr>
          </a:p>
          <a:p>
            <a:pPr>
              <a:spcBef>
                <a:spcPts val="450"/>
              </a:spcBef>
              <a:defRPr/>
            </a:pPr>
            <a:endParaRPr lang="en-US" dirty="0" smtClean="0">
              <a:latin typeface="Arial" charset="0"/>
            </a:endParaRPr>
          </a:p>
        </p:txBody>
      </p:sp>
      <p:sp>
        <p:nvSpPr>
          <p:cNvPr id="15462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r">
              <a:defRPr/>
            </a:pPr>
            <a:fld id="{47531773-82BD-1542-A226-52F9D63234CD}" type="slidenum">
              <a:rPr lang="en-US" sz="1200" smtClean="0">
                <a:latin typeface="Arial" charset="0"/>
                <a:cs typeface="Arial" charset="0"/>
              </a:rPr>
              <a:pPr algn="r">
                <a:defRPr/>
              </a:pPr>
              <a:t>49</a:t>
            </a:fld>
            <a:endParaRPr lang="en-US" sz="1200" smtClean="0">
              <a:latin typeface="Arial" charset="0"/>
              <a:cs typeface="Arial"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8114"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CAC1E36-73AC-DF49-B5FB-5F69A38766B9}" type="slidenum">
              <a:rPr lang="en-US" sz="1800">
                <a:cs typeface="DejaVu Sans" charset="0"/>
              </a:rPr>
              <a:pPr eaLnBrk="1" hangingPunct="1"/>
              <a:t>50</a:t>
            </a:fld>
            <a:endParaRPr lang="en-US" sz="1800">
              <a:cs typeface="DejaVu Sans" charset="0"/>
            </a:endParaRPr>
          </a:p>
        </p:txBody>
      </p:sp>
      <p:sp>
        <p:nvSpPr>
          <p:cNvPr id="161793" name="Text Box 1"/>
          <p:cNvSpPr txBox="1">
            <a:spLocks noGrp="1" noRot="1" noChangeAspect="1" noChangeArrowheads="1"/>
          </p:cNvSpPr>
          <p:nvPr>
            <p:ph type="sldImg"/>
          </p:nvPr>
        </p:nvSpPr>
        <p:spPr>
          <a:xfrm>
            <a:off x="1143000" y="685800"/>
            <a:ext cx="4568825" cy="34258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61794" name="Text Box 2"/>
          <p:cNvSpPr txBox="1">
            <a:spLocks noGrp="1" noChangeArrowheads="1"/>
          </p:cNvSpPr>
          <p:nvPr>
            <p:ph type="body" idx="1"/>
          </p:nvPr>
        </p:nvSpPr>
        <p:spPr>
          <a:xfrm>
            <a:off x="685800" y="4343400"/>
            <a:ext cx="5483225" cy="4111625"/>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defRPr/>
            </a:pPr>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74E9063-0617-C647-9F29-F6D545464F6D}" type="slidenum">
              <a:rPr lang="en-US" sz="1800">
                <a:cs typeface="DejaVu Sans" charset="0"/>
              </a:rPr>
              <a:pPr eaLnBrk="1" hangingPunct="1"/>
              <a:t>5</a:t>
            </a:fld>
            <a:endParaRPr lang="en-US" sz="1800">
              <a:cs typeface="DejaVu Sans" charset="0"/>
            </a:endParaRPr>
          </a:p>
        </p:txBody>
      </p:sp>
      <p:sp>
        <p:nvSpPr>
          <p:cNvPr id="92161" name="Text Box 1"/>
          <p:cNvSpPr txBox="1">
            <a:spLocks noGrp="1" noRot="1" noChangeAspect="1" noChangeArrowheads="1"/>
          </p:cNvSpPr>
          <p:nvPr>
            <p:ph type="sldImg"/>
          </p:nvPr>
        </p:nvSpPr>
        <p:spPr>
          <a:xfrm>
            <a:off x="1143000" y="685800"/>
            <a:ext cx="4568825" cy="34258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2162" name="Text Box 2"/>
          <p:cNvSpPr txBox="1">
            <a:spLocks noGrp="1" noChangeArrowheads="1"/>
          </p:cNvSpPr>
          <p:nvPr>
            <p:ph type="body" idx="1"/>
          </p:nvPr>
        </p:nvSpPr>
        <p:spPr>
          <a:xfrm>
            <a:off x="685800" y="4343400"/>
            <a:ext cx="5483225" cy="4111625"/>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defRPr/>
            </a:pPr>
            <a:r>
              <a:rPr lang="en-US" dirty="0" smtClean="0"/>
              <a:t>This is a frequently asked question, and the best answer is: Experiment with different charts, to see which works best to liberate the story in your data. Some visualization software — notably </a:t>
            </a:r>
            <a:r>
              <a:rPr lang="en-US" dirty="0" smtClean="0">
                <a:hlinkClick r:id="rId3"/>
              </a:rPr>
              <a:t>Tableau Public</a:t>
            </a:r>
            <a:r>
              <a:rPr lang="en-US" dirty="0" smtClean="0"/>
              <a:t> — will suggest chart types for you to try. However, it is good to have a basic framework to help you prioritize particular chart types for particular visualization tasks.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4F911F0-DFA7-FB44-BE5B-31173AD1C5B4}" type="slidenum">
              <a:rPr lang="en-US" sz="1800">
                <a:cs typeface="DejaVu Sans" charset="0"/>
              </a:rPr>
              <a:pPr eaLnBrk="1" hangingPunct="1"/>
              <a:t>6</a:t>
            </a:fld>
            <a:endParaRPr lang="en-US" sz="1800">
              <a:cs typeface="DejaVu Sans" charset="0"/>
            </a:endParaRPr>
          </a:p>
        </p:txBody>
      </p:sp>
      <p:sp>
        <p:nvSpPr>
          <p:cNvPr id="93185" name="Text Box 1"/>
          <p:cNvSpPr txBox="1">
            <a:spLocks noGrp="1" noRot="1" noChangeAspect="1" noChangeArrowheads="1"/>
          </p:cNvSpPr>
          <p:nvPr>
            <p:ph type="sldImg"/>
          </p:nvPr>
        </p:nvSpPr>
        <p:spPr>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3186"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defRPr/>
            </a:pPr>
            <a:r>
              <a:rPr lang="en-US" dirty="0" smtClean="0"/>
              <a:t>Although it is far from comprehensive, and makes some specific chart suggestions that I would not personally endorse, the </a:t>
            </a:r>
            <a:r>
              <a:rPr lang="en-US" dirty="0" smtClean="0">
                <a:hlinkClick r:id="rId3"/>
              </a:rPr>
              <a:t>“chart of charts”</a:t>
            </a:r>
            <a:r>
              <a:rPr lang="en-US" dirty="0" smtClean="0"/>
              <a:t> published on the Extreme Presentation Method website provides a useful framework by providing answers to the question: “What would you like to show?”</a:t>
            </a:r>
          </a:p>
          <a:p>
            <a:pPr>
              <a:defRPr/>
            </a:pPr>
            <a:r>
              <a:rPr lang="en-US" dirty="0" smtClean="0"/>
              <a:t>It considers four possible answers: the </a:t>
            </a:r>
            <a:r>
              <a:rPr lang="en-US" b="1" dirty="0" smtClean="0"/>
              <a:t>distribution</a:t>
            </a:r>
            <a:r>
              <a:rPr lang="en-US" dirty="0" smtClean="0"/>
              <a:t> of a single continuous variable; the </a:t>
            </a:r>
            <a:r>
              <a:rPr lang="en-US" b="1" dirty="0" smtClean="0"/>
              <a:t>relationship</a:t>
            </a:r>
            <a:r>
              <a:rPr lang="en-US" dirty="0" smtClean="0"/>
              <a:t> between two continuous variables; </a:t>
            </a:r>
            <a:r>
              <a:rPr lang="en-US" b="1" dirty="0" smtClean="0"/>
              <a:t>comparisons</a:t>
            </a:r>
            <a:r>
              <a:rPr lang="en-US" dirty="0" smtClean="0"/>
              <a:t> between items for a single continuous variable; and </a:t>
            </a:r>
            <a:r>
              <a:rPr lang="en-US" b="1" dirty="0" smtClean="0"/>
              <a:t>composition</a:t>
            </a:r>
            <a:r>
              <a:rPr lang="en-US" dirty="0" smtClean="0"/>
              <a:t>, or how parts make up the whole.</a:t>
            </a:r>
          </a:p>
          <a:p>
            <a:pPr>
              <a:defRPr/>
            </a:pPr>
            <a:endParaRPr lang="en-US" dirty="0" smtClean="0"/>
          </a:p>
          <a:p>
            <a:pPr>
              <a:defRPr/>
            </a:pPr>
            <a:r>
              <a:rPr lang="en-US" dirty="0" smtClean="0"/>
              <a:t>We’ve already discussed </a:t>
            </a:r>
            <a:r>
              <a:rPr lang="en-US" dirty="0" err="1" smtClean="0"/>
              <a:t>distibutions</a:t>
            </a:r>
            <a:r>
              <a:rPr lang="en-US" dirty="0" smtClean="0"/>
              <a:t>, so let’s now consider the others one by one:</a:t>
            </a:r>
          </a:p>
          <a:p>
            <a:pPr>
              <a:spcBef>
                <a:spcPts val="450"/>
              </a:spcBef>
              <a:defRPr/>
            </a:pPr>
            <a:endParaRPr lang="en-US" dirty="0" smtClean="0">
              <a:latin typeface="Arial" charset="0"/>
            </a:endParaRPr>
          </a:p>
        </p:txBody>
      </p:sp>
      <p:sp>
        <p:nvSpPr>
          <p:cNvPr id="9318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r">
              <a:defRPr/>
            </a:pPr>
            <a:fld id="{00FD22B1-66B5-0C4D-8E86-CEF889E5242F}" type="slidenum">
              <a:rPr lang="en-US" sz="1200" smtClean="0">
                <a:latin typeface="Arial" charset="0"/>
                <a:cs typeface="Arial" charset="0"/>
              </a:rPr>
              <a:pPr algn="r">
                <a:defRPr/>
              </a:pPr>
              <a:t>6</a:t>
            </a:fld>
            <a:endParaRPr lang="en-US" sz="1200" smtClean="0">
              <a:latin typeface="Arial" charset="0"/>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4F1632B-3B96-1B40-8FBE-2A596C8FB94D}" type="slidenum">
              <a:rPr lang="en-US" sz="1800">
                <a:cs typeface="DejaVu Sans" charset="0"/>
              </a:rPr>
              <a:pPr eaLnBrk="1" hangingPunct="1"/>
              <a:t>7</a:t>
            </a:fld>
            <a:endParaRPr lang="en-US" sz="1800">
              <a:cs typeface="DejaVu Sans" charset="0"/>
            </a:endParaRPr>
          </a:p>
        </p:txBody>
      </p:sp>
      <p:sp>
        <p:nvSpPr>
          <p:cNvPr id="92161" name="Text Box 1"/>
          <p:cNvSpPr txBox="1">
            <a:spLocks noGrp="1" noRot="1" noChangeAspect="1" noChangeArrowheads="1"/>
          </p:cNvSpPr>
          <p:nvPr>
            <p:ph type="sldImg"/>
          </p:nvPr>
        </p:nvSpPr>
        <p:spPr>
          <a:xfrm>
            <a:off x="1143000" y="685800"/>
            <a:ext cx="4568825" cy="34258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2162" name="Text Box 2"/>
          <p:cNvSpPr txBox="1">
            <a:spLocks noGrp="1" noChangeArrowheads="1"/>
          </p:cNvSpPr>
          <p:nvPr>
            <p:ph type="body" idx="1"/>
          </p:nvPr>
        </p:nvSpPr>
        <p:spPr>
          <a:xfrm>
            <a:off x="685800" y="4343400"/>
            <a:ext cx="5483225" cy="4111625"/>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defRPr/>
            </a:pPr>
            <a:r>
              <a:rPr lang="en-US" dirty="0" smtClean="0"/>
              <a:t>This is a frequently asked question, and the best answer is: Experiment with different charts, to see which works best to liberate the story in your data.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97820FE-630B-0E45-8B87-B3D7C664A270}" type="slidenum">
              <a:rPr lang="en-US" sz="1800">
                <a:cs typeface="DejaVu Sans" charset="0"/>
              </a:rPr>
              <a:pPr eaLnBrk="1" hangingPunct="1"/>
              <a:t>8</a:t>
            </a:fld>
            <a:endParaRPr lang="en-US" sz="1800">
              <a:cs typeface="DejaVu Sans" charset="0"/>
            </a:endParaRPr>
          </a:p>
        </p:txBody>
      </p:sp>
      <p:sp>
        <p:nvSpPr>
          <p:cNvPr id="92161" name="Text Box 1"/>
          <p:cNvSpPr txBox="1">
            <a:spLocks noGrp="1" noRot="1" noChangeAspect="1" noChangeArrowheads="1"/>
          </p:cNvSpPr>
          <p:nvPr>
            <p:ph type="sldImg"/>
          </p:nvPr>
        </p:nvSpPr>
        <p:spPr>
          <a:xfrm>
            <a:off x="1143000" y="685800"/>
            <a:ext cx="4568825" cy="34258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2162" name="Text Box 2"/>
          <p:cNvSpPr txBox="1">
            <a:spLocks noGrp="1" noChangeArrowheads="1"/>
          </p:cNvSpPr>
          <p:nvPr>
            <p:ph type="body" idx="1"/>
          </p:nvPr>
        </p:nvSpPr>
        <p:spPr>
          <a:xfrm>
            <a:off x="685800" y="4343400"/>
            <a:ext cx="5483225" cy="4111625"/>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p>
            <a:pPr>
              <a:defRPr/>
            </a:pPr>
            <a:r>
              <a:rPr lang="en-US" dirty="0" smtClean="0"/>
              <a:t>This is a frequently asked question, and the best answer is: Experiment with different charts, to see which works best to liberate the story in your data.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11"/>
          <p:cNvSpPr>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85933ED-A4D1-4C4C-AFC4-95BBE1FC8BD3}" type="slidenum">
              <a:rPr lang="en-US" sz="1800">
                <a:cs typeface="DejaVu Sans" charset="0"/>
              </a:rPr>
              <a:pPr eaLnBrk="1" hangingPunct="1"/>
              <a:t>9</a:t>
            </a:fld>
            <a:endParaRPr lang="en-US" sz="1800">
              <a:cs typeface="DejaVu Sans" charset="0"/>
            </a:endParaRPr>
          </a:p>
        </p:txBody>
      </p:sp>
      <p:sp>
        <p:nvSpPr>
          <p:cNvPr id="93185" name="Text Box 1"/>
          <p:cNvSpPr txBox="1">
            <a:spLocks noGrp="1" noRot="1" noChangeAspect="1" noChangeArrowheads="1"/>
          </p:cNvSpPr>
          <p:nvPr>
            <p:ph type="sldImg"/>
          </p:nvPr>
        </p:nvSpPr>
        <p:spPr>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3186" name="Text Box 2"/>
          <p:cNvSpPr txBox="1">
            <a:spLocks noGrp="1" noChangeArrowheads="1"/>
          </p:cNvSpPr>
          <p:nvPr>
            <p:ph type="body" idx="1"/>
          </p:nvPr>
        </p:nvSpPr>
        <p:spPr>
          <a:xfrm>
            <a:off x="685800" y="4343400"/>
            <a:ext cx="5486400" cy="4114800"/>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a:spcBef>
                <a:spcPts val="450"/>
              </a:spcBef>
              <a:defRPr/>
            </a:pPr>
            <a:r>
              <a:rPr lang="en-US" dirty="0" smtClean="0"/>
              <a:t>So, we have already considered charts to show the </a:t>
            </a:r>
            <a:r>
              <a:rPr lang="en-US" b="1" dirty="0" smtClean="0"/>
              <a:t>distribution</a:t>
            </a:r>
            <a:r>
              <a:rPr lang="en-US" dirty="0" smtClean="0"/>
              <a:t> of a single continuous variable …</a:t>
            </a:r>
            <a:endParaRPr lang="en-US" dirty="0" smtClean="0">
              <a:latin typeface="Arial" charset="0"/>
            </a:endParaRPr>
          </a:p>
          <a:p>
            <a:pPr>
              <a:spcBef>
                <a:spcPts val="450"/>
              </a:spcBef>
              <a:defRPr/>
            </a:pPr>
            <a:endParaRPr lang="en-US" dirty="0" smtClean="0">
              <a:latin typeface="Arial" charset="0"/>
            </a:endParaRPr>
          </a:p>
          <a:p>
            <a:pPr>
              <a:spcBef>
                <a:spcPts val="450"/>
              </a:spcBef>
              <a:defRPr/>
            </a:pPr>
            <a:endParaRPr lang="en-US" dirty="0" smtClean="0">
              <a:latin typeface="Arial" charset="0"/>
            </a:endParaRPr>
          </a:p>
        </p:txBody>
      </p:sp>
      <p:sp>
        <p:nvSpPr>
          <p:cNvPr id="93187" name="Text Box 3"/>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r">
              <a:defRPr/>
            </a:pPr>
            <a:fld id="{C2982218-5318-F142-B8FC-B21A3A9A21E9}" type="slidenum">
              <a:rPr lang="en-US" sz="1200" smtClean="0">
                <a:latin typeface="Arial" charset="0"/>
                <a:cs typeface="Arial" charset="0"/>
              </a:rPr>
              <a:pPr algn="r">
                <a:defRPr/>
              </a:pPr>
              <a:t>9</a:t>
            </a:fld>
            <a:endParaRPr lang="en-US" sz="1200" smtClean="0">
              <a:latin typeface="Arial" charset="0"/>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8458200" cy="5943600"/>
            <a:chOff x="0" y="0"/>
            <a:chExt cx="5328" cy="3744"/>
          </a:xfrm>
        </p:grpSpPr>
        <p:sp>
          <p:nvSpPr>
            <p:cNvPr id="5" name="Freeform 3"/>
            <p:cNvSpPr>
              <a:spLocks/>
            </p:cNvSpPr>
            <p:nvPr/>
          </p:nvSpPr>
          <p:spPr bwMode="hidden">
            <a:xfrm>
              <a:off x="0" y="1440"/>
              <a:ext cx="5155" cy="2304"/>
            </a:xfrm>
            <a:custGeom>
              <a:avLst/>
              <a:gdLst/>
              <a:ahLst/>
              <a:cxnLst>
                <a:cxn ang="0">
                  <a:pos x="5154" y="1769"/>
                </a:cxn>
                <a:cxn ang="0">
                  <a:pos x="0" y="2304"/>
                </a:cxn>
                <a:cxn ang="0">
                  <a:pos x="0" y="1252"/>
                </a:cxn>
                <a:cxn ang="0">
                  <a:pos x="5155" y="0"/>
                </a:cxn>
                <a:cxn ang="0">
                  <a:pos x="5155" y="1416"/>
                </a:cxn>
                <a:cxn ang="0">
                  <a:pos x="5154" y="1769"/>
                </a:cxn>
              </a:cxnLst>
              <a:rect l="0" t="0" r="r" b="b"/>
              <a:pathLst>
                <a:path w="5155" h="2304">
                  <a:moveTo>
                    <a:pt x="5154" y="1769"/>
                  </a:moveTo>
                  <a:lnTo>
                    <a:pt x="0" y="2304"/>
                  </a:lnTo>
                  <a:lnTo>
                    <a:pt x="0" y="1252"/>
                  </a:lnTo>
                  <a:lnTo>
                    <a:pt x="5155" y="0"/>
                  </a:lnTo>
                  <a:lnTo>
                    <a:pt x="5155" y="1416"/>
                  </a:lnTo>
                  <a:lnTo>
                    <a:pt x="5154" y="1769"/>
                  </a:lnTo>
                  <a:close/>
                </a:path>
              </a:pathLst>
            </a:custGeom>
            <a:gradFill rotWithShape="1">
              <a:gsLst>
                <a:gs pos="0">
                  <a:schemeClr val="bg1">
                    <a:gamma/>
                    <a:shade val="84706"/>
                    <a:invGamma/>
                  </a:schemeClr>
                </a:gs>
                <a:gs pos="100000">
                  <a:schemeClr val="bg1"/>
                </a:gs>
              </a:gsLst>
              <a:lin ang="0" scaled="1"/>
            </a:gradFill>
            <a:ln w="9525">
              <a:noFill/>
              <a:round/>
              <a:headEnd/>
              <a:tailEnd/>
            </a:ln>
          </p:spPr>
          <p:txBody>
            <a:bodyPr/>
            <a:lstStyle/>
            <a:p>
              <a:pPr>
                <a:defRPr/>
              </a:pPr>
              <a:endParaRPr lang="en-US"/>
            </a:p>
          </p:txBody>
        </p:sp>
        <p:sp>
          <p:nvSpPr>
            <p:cNvPr id="6" name="Freeform 4"/>
            <p:cNvSpPr>
              <a:spLocks/>
            </p:cNvSpPr>
            <p:nvPr/>
          </p:nvSpPr>
          <p:spPr bwMode="hidden">
            <a:xfrm>
              <a:off x="0" y="0"/>
              <a:ext cx="5328" cy="3689"/>
            </a:xfrm>
            <a:custGeom>
              <a:avLst/>
              <a:gdLst/>
              <a:ahLst/>
              <a:cxnLst>
                <a:cxn ang="0">
                  <a:pos x="5311" y="3209"/>
                </a:cxn>
                <a:cxn ang="0">
                  <a:pos x="0" y="3689"/>
                </a:cxn>
                <a:cxn ang="0">
                  <a:pos x="0" y="9"/>
                </a:cxn>
                <a:cxn ang="0">
                  <a:pos x="5328" y="0"/>
                </a:cxn>
                <a:cxn ang="0">
                  <a:pos x="5311" y="3209"/>
                </a:cxn>
              </a:cxnLst>
              <a:rect l="0" t="0" r="r" b="b"/>
              <a:pathLst>
                <a:path w="5328" h="3689">
                  <a:moveTo>
                    <a:pt x="5311" y="3209"/>
                  </a:moveTo>
                  <a:lnTo>
                    <a:pt x="0" y="3689"/>
                  </a:lnTo>
                  <a:lnTo>
                    <a:pt x="0" y="9"/>
                  </a:lnTo>
                  <a:lnTo>
                    <a:pt x="5328" y="0"/>
                  </a:lnTo>
                  <a:lnTo>
                    <a:pt x="5311" y="3209"/>
                  </a:lnTo>
                  <a:close/>
                </a:path>
              </a:pathLst>
            </a:custGeom>
            <a:gradFill rotWithShape="1">
              <a:gsLst>
                <a:gs pos="0">
                  <a:schemeClr val="bg2"/>
                </a:gs>
                <a:gs pos="100000">
                  <a:schemeClr val="bg1"/>
                </a:gs>
              </a:gsLst>
              <a:lin ang="0" scaled="1"/>
            </a:gradFill>
            <a:ln w="9525">
              <a:noFill/>
              <a:round/>
              <a:headEnd/>
              <a:tailEnd/>
            </a:ln>
          </p:spPr>
          <p:txBody>
            <a:bodyPr/>
            <a:lstStyle/>
            <a:p>
              <a:pPr>
                <a:defRPr/>
              </a:pPr>
              <a:endParaRPr lang="en-US"/>
            </a:p>
          </p:txBody>
        </p:sp>
      </p:grpSp>
      <p:sp>
        <p:nvSpPr>
          <p:cNvPr id="44037" name="Rectangle 5"/>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smtClean="0"/>
              <a:t>Click to edit Master subtitle style</a:t>
            </a:r>
            <a:endParaRPr lang="en-US"/>
          </a:p>
        </p:txBody>
      </p:sp>
      <p:sp>
        <p:nvSpPr>
          <p:cNvPr id="44041" name="Rectangle 9"/>
          <p:cNvSpPr>
            <a:spLocks noGrp="1" noChangeArrowheads="1"/>
          </p:cNvSpPr>
          <p:nvPr>
            <p:ph type="ctrTitle" sz="quarter"/>
          </p:nvPr>
        </p:nvSpPr>
        <p:spPr>
          <a:xfrm>
            <a:off x="685800" y="1768475"/>
            <a:ext cx="7772400" cy="1736725"/>
          </a:xfrm>
        </p:spPr>
        <p:txBody>
          <a:bodyPr anchor="b" anchorCtr="1"/>
          <a:lstStyle>
            <a:lvl1pPr>
              <a:defRPr sz="5400"/>
            </a:lvl1pPr>
          </a:lstStyle>
          <a:p>
            <a:r>
              <a:rPr lang="en-US" smtClean="0"/>
              <a:t>Click to edit Master title style</a:t>
            </a:r>
            <a:endParaRPr lang="en-US"/>
          </a:p>
        </p:txBody>
      </p:sp>
      <p:sp>
        <p:nvSpPr>
          <p:cNvPr id="7" name="Rectangle 6"/>
          <p:cNvSpPr>
            <a:spLocks noGrp="1" noChangeArrowheads="1"/>
          </p:cNvSpPr>
          <p:nvPr>
            <p:ph type="dt" sz="quarter" idx="10"/>
          </p:nvPr>
        </p:nvSpPr>
        <p:spPr/>
        <p:txBody>
          <a:bodyPr/>
          <a:lstStyle>
            <a:lvl1pPr>
              <a:defRPr/>
            </a:lvl1pPr>
          </a:lstStyle>
          <a:p>
            <a:pPr>
              <a:defRPr/>
            </a:pPr>
            <a:endParaRPr lang="en-US"/>
          </a:p>
        </p:txBody>
      </p:sp>
      <p:sp>
        <p:nvSpPr>
          <p:cNvPr id="8" name="Rectangle 7"/>
          <p:cNvSpPr>
            <a:spLocks noGrp="1" noChangeArrowheads="1"/>
          </p:cNvSpPr>
          <p:nvPr>
            <p:ph type="ftr" sz="quarter" idx="11"/>
          </p:nvPr>
        </p:nvSpPr>
        <p:spPr/>
        <p:txBody>
          <a:bodyPr/>
          <a:lstStyle>
            <a:lvl1pPr>
              <a:defRPr/>
            </a:lvl1pPr>
          </a:lstStyle>
          <a:p>
            <a:pPr>
              <a:defRPr/>
            </a:pPr>
            <a:endParaRPr lang="en-US"/>
          </a:p>
        </p:txBody>
      </p:sp>
      <p:sp>
        <p:nvSpPr>
          <p:cNvPr id="9" name="Rectangle 8"/>
          <p:cNvSpPr>
            <a:spLocks noGrp="1" noChangeArrowheads="1"/>
          </p:cNvSpPr>
          <p:nvPr>
            <p:ph type="sldNum" sz="quarter" idx="12"/>
          </p:nvPr>
        </p:nvSpPr>
        <p:spPr/>
        <p:txBody>
          <a:bodyPr/>
          <a:lstStyle>
            <a:lvl1pPr>
              <a:defRPr/>
            </a:lvl1pPr>
          </a:lstStyle>
          <a:p>
            <a:pPr>
              <a:defRPr/>
            </a:pPr>
            <a:fld id="{64B25836-266B-4676-BBE1-0BA1950491CD}"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pPr>
              <a:defRPr/>
            </a:pPr>
            <a:fld id="{F9D06B3A-78F4-49D2-A1F1-371143FC69BD}"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21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pPr>
              <a:defRPr/>
            </a:pPr>
            <a:fld id="{2F008AE9-BB64-4330-8C7C-E45666D1E928}"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dt" sz="half" idx="10"/>
          </p:nvPr>
        </p:nvSpPr>
        <p:spPr>
          <a:ln/>
        </p:spPr>
        <p:txBody>
          <a:bodyPr/>
          <a:lstStyle>
            <a:lvl1pPr>
              <a:defRPr/>
            </a:lvl1pPr>
          </a:lstStyle>
          <a:p>
            <a:pPr>
              <a:defRPr/>
            </a:pPr>
            <a:endParaRPr lang="en-US"/>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pPr>
              <a:defRPr/>
            </a:pPr>
            <a:fld id="{C6834A8F-5C97-4AFC-8E05-7B84AE260AB6}"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endParaRPr lang="en-US"/>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pPr>
              <a:defRPr/>
            </a:pPr>
            <a:fld id="{864B3C77-2FD2-4BD7-B239-08EFD45410DC}"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dt" sz="half" idx="10"/>
          </p:nvPr>
        </p:nvSpPr>
        <p:spPr>
          <a:ln/>
        </p:spPr>
        <p:txBody>
          <a:bodyPr/>
          <a:lstStyle>
            <a:lvl1pPr>
              <a:defRPr/>
            </a:lvl1pPr>
          </a:lstStyle>
          <a:p>
            <a:pPr>
              <a:defRPr/>
            </a:pPr>
            <a:endParaRPr lang="en-US"/>
          </a:p>
        </p:txBody>
      </p:sp>
      <p:sp>
        <p:nvSpPr>
          <p:cNvPr id="5" name="Rectangle 8"/>
          <p:cNvSpPr>
            <a:spLocks noGrp="1" noChangeArrowheads="1"/>
          </p:cNvSpPr>
          <p:nvPr>
            <p:ph type="ftr" sz="quarter" idx="11"/>
          </p:nvPr>
        </p:nvSpPr>
        <p:spPr>
          <a:ln/>
        </p:spPr>
        <p:txBody>
          <a:bodyPr/>
          <a:lstStyle>
            <a:lvl1pPr>
              <a:defRPr/>
            </a:lvl1pPr>
          </a:lstStyle>
          <a:p>
            <a:pPr>
              <a:defRPr/>
            </a:pPr>
            <a:endParaRPr lang="en-US"/>
          </a:p>
        </p:txBody>
      </p:sp>
      <p:sp>
        <p:nvSpPr>
          <p:cNvPr id="6" name="Rectangle 9"/>
          <p:cNvSpPr>
            <a:spLocks noGrp="1" noChangeArrowheads="1"/>
          </p:cNvSpPr>
          <p:nvPr>
            <p:ph type="sldNum" sz="quarter" idx="12"/>
          </p:nvPr>
        </p:nvSpPr>
        <p:spPr>
          <a:ln/>
        </p:spPr>
        <p:txBody>
          <a:bodyPr/>
          <a:lstStyle>
            <a:lvl1pPr>
              <a:defRPr/>
            </a:lvl1pPr>
          </a:lstStyle>
          <a:p>
            <a:pPr>
              <a:defRPr/>
            </a:pPr>
            <a:fld id="{4152FD63-A76C-4689-B2EA-CD5BFAF6ED14}"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dt" sz="half" idx="10"/>
          </p:nvPr>
        </p:nvSpPr>
        <p:spPr>
          <a:ln/>
        </p:spPr>
        <p:txBody>
          <a:bodyPr/>
          <a:lstStyle>
            <a:lvl1pPr>
              <a:defRPr/>
            </a:lvl1pPr>
          </a:lstStyle>
          <a:p>
            <a:pPr>
              <a:defRPr/>
            </a:pPr>
            <a:endParaRPr lang="en-US"/>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pPr>
              <a:defRPr/>
            </a:pPr>
            <a:fld id="{D3141DCC-E1BA-4A6A-89C1-EFC20A4A5B36}"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dt" sz="half" idx="10"/>
          </p:nvPr>
        </p:nvSpPr>
        <p:spPr>
          <a:ln/>
        </p:spPr>
        <p:txBody>
          <a:bodyPr/>
          <a:lstStyle>
            <a:lvl1pPr>
              <a:defRPr/>
            </a:lvl1pPr>
          </a:lstStyle>
          <a:p>
            <a:pPr>
              <a:defRPr/>
            </a:pPr>
            <a:endParaRPr lang="en-US"/>
          </a:p>
        </p:txBody>
      </p:sp>
      <p:sp>
        <p:nvSpPr>
          <p:cNvPr id="8" name="Rectangle 8"/>
          <p:cNvSpPr>
            <a:spLocks noGrp="1" noChangeArrowheads="1"/>
          </p:cNvSpPr>
          <p:nvPr>
            <p:ph type="ftr" sz="quarter" idx="11"/>
          </p:nvPr>
        </p:nvSpPr>
        <p:spPr>
          <a:ln/>
        </p:spPr>
        <p:txBody>
          <a:bodyPr/>
          <a:lstStyle>
            <a:lvl1pPr>
              <a:defRPr/>
            </a:lvl1pPr>
          </a:lstStyle>
          <a:p>
            <a:pPr>
              <a:defRPr/>
            </a:pPr>
            <a:endParaRPr lang="en-US"/>
          </a:p>
        </p:txBody>
      </p:sp>
      <p:sp>
        <p:nvSpPr>
          <p:cNvPr id="9" name="Rectangle 9"/>
          <p:cNvSpPr>
            <a:spLocks noGrp="1" noChangeArrowheads="1"/>
          </p:cNvSpPr>
          <p:nvPr>
            <p:ph type="sldNum" sz="quarter" idx="12"/>
          </p:nvPr>
        </p:nvSpPr>
        <p:spPr>
          <a:ln/>
        </p:spPr>
        <p:txBody>
          <a:bodyPr/>
          <a:lstStyle>
            <a:lvl1pPr>
              <a:defRPr/>
            </a:lvl1pPr>
          </a:lstStyle>
          <a:p>
            <a:pPr>
              <a:defRPr/>
            </a:pPr>
            <a:fld id="{2DD5B57E-1DED-487F-ABFA-B211BA9C02C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dt" sz="half" idx="10"/>
          </p:nvPr>
        </p:nvSpPr>
        <p:spPr>
          <a:ln/>
        </p:spPr>
        <p:txBody>
          <a:bodyPr/>
          <a:lstStyle>
            <a:lvl1pPr>
              <a:defRPr/>
            </a:lvl1pPr>
          </a:lstStyle>
          <a:p>
            <a:pPr>
              <a:defRPr/>
            </a:pPr>
            <a:endParaRPr lang="en-US"/>
          </a:p>
        </p:txBody>
      </p:sp>
      <p:sp>
        <p:nvSpPr>
          <p:cNvPr id="4" name="Rectangle 8"/>
          <p:cNvSpPr>
            <a:spLocks noGrp="1" noChangeArrowheads="1"/>
          </p:cNvSpPr>
          <p:nvPr>
            <p:ph type="ftr" sz="quarter" idx="11"/>
          </p:nvPr>
        </p:nvSpPr>
        <p:spPr>
          <a:ln/>
        </p:spPr>
        <p:txBody>
          <a:bodyPr/>
          <a:lstStyle>
            <a:lvl1pPr>
              <a:defRPr/>
            </a:lvl1pPr>
          </a:lstStyle>
          <a:p>
            <a:pPr>
              <a:defRPr/>
            </a:pPr>
            <a:endParaRPr lang="en-US"/>
          </a:p>
        </p:txBody>
      </p:sp>
      <p:sp>
        <p:nvSpPr>
          <p:cNvPr id="5" name="Rectangle 9"/>
          <p:cNvSpPr>
            <a:spLocks noGrp="1" noChangeArrowheads="1"/>
          </p:cNvSpPr>
          <p:nvPr>
            <p:ph type="sldNum" sz="quarter" idx="12"/>
          </p:nvPr>
        </p:nvSpPr>
        <p:spPr>
          <a:ln/>
        </p:spPr>
        <p:txBody>
          <a:bodyPr/>
          <a:lstStyle>
            <a:lvl1pPr>
              <a:defRPr/>
            </a:lvl1pPr>
          </a:lstStyle>
          <a:p>
            <a:pPr>
              <a:defRPr/>
            </a:pPr>
            <a:fld id="{D07A7441-B150-445F-866C-266D1798706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endParaRPr lang="en-US"/>
          </a:p>
        </p:txBody>
      </p:sp>
      <p:sp>
        <p:nvSpPr>
          <p:cNvPr id="3" name="Rectangle 8"/>
          <p:cNvSpPr>
            <a:spLocks noGrp="1" noChangeArrowheads="1"/>
          </p:cNvSpPr>
          <p:nvPr>
            <p:ph type="ftr" sz="quarter" idx="11"/>
          </p:nvPr>
        </p:nvSpPr>
        <p:spPr>
          <a:ln/>
        </p:spPr>
        <p:txBody>
          <a:bodyPr/>
          <a:lstStyle>
            <a:lvl1pPr>
              <a:defRPr/>
            </a:lvl1pPr>
          </a:lstStyle>
          <a:p>
            <a:pPr>
              <a:defRPr/>
            </a:pPr>
            <a:endParaRPr lang="en-US"/>
          </a:p>
        </p:txBody>
      </p:sp>
      <p:sp>
        <p:nvSpPr>
          <p:cNvPr id="4" name="Rectangle 9"/>
          <p:cNvSpPr>
            <a:spLocks noGrp="1" noChangeArrowheads="1"/>
          </p:cNvSpPr>
          <p:nvPr>
            <p:ph type="sldNum" sz="quarter" idx="12"/>
          </p:nvPr>
        </p:nvSpPr>
        <p:spPr>
          <a:ln/>
        </p:spPr>
        <p:txBody>
          <a:bodyPr/>
          <a:lstStyle>
            <a:lvl1pPr>
              <a:defRPr/>
            </a:lvl1pPr>
          </a:lstStyle>
          <a:p>
            <a:pPr>
              <a:defRPr/>
            </a:pPr>
            <a:fld id="{62B0978E-6BF3-4DD2-A063-ECB7394A6AB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endParaRPr lang="en-US"/>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pPr>
              <a:defRPr/>
            </a:pPr>
            <a:fld id="{741DE271-BEF5-4131-B34E-51B438EBC86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endParaRPr lang="en-US"/>
          </a:p>
        </p:txBody>
      </p:sp>
      <p:sp>
        <p:nvSpPr>
          <p:cNvPr id="6" name="Rectangle 8"/>
          <p:cNvSpPr>
            <a:spLocks noGrp="1" noChangeArrowheads="1"/>
          </p:cNvSpPr>
          <p:nvPr>
            <p:ph type="ftr" sz="quarter" idx="11"/>
          </p:nvPr>
        </p:nvSpPr>
        <p:spPr>
          <a:ln/>
        </p:spPr>
        <p:txBody>
          <a:bodyPr/>
          <a:lstStyle>
            <a:lvl1pPr>
              <a:defRPr/>
            </a:lvl1pPr>
          </a:lstStyle>
          <a:p>
            <a:pPr>
              <a:defRPr/>
            </a:pPr>
            <a:endParaRPr lang="en-US"/>
          </a:p>
        </p:txBody>
      </p:sp>
      <p:sp>
        <p:nvSpPr>
          <p:cNvPr id="7" name="Rectangle 9"/>
          <p:cNvSpPr>
            <a:spLocks noGrp="1" noChangeArrowheads="1"/>
          </p:cNvSpPr>
          <p:nvPr>
            <p:ph type="sldNum" sz="quarter" idx="12"/>
          </p:nvPr>
        </p:nvSpPr>
        <p:spPr>
          <a:ln/>
        </p:spPr>
        <p:txBody>
          <a:bodyPr/>
          <a:lstStyle>
            <a:lvl1pPr>
              <a:defRPr/>
            </a:lvl1pPr>
          </a:lstStyle>
          <a:p>
            <a:pPr>
              <a:defRPr/>
            </a:pPr>
            <a:fld id="{1643E6BD-5540-4DF4-B970-E4C883632704}"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7242175" cy="1981200"/>
            <a:chOff x="0" y="0"/>
            <a:chExt cx="4562" cy="1248"/>
          </a:xfrm>
        </p:grpSpPr>
        <p:sp>
          <p:nvSpPr>
            <p:cNvPr id="43011" name="Freeform 3"/>
            <p:cNvSpPr>
              <a:spLocks/>
            </p:cNvSpPr>
            <p:nvPr/>
          </p:nvSpPr>
          <p:spPr bwMode="hidden">
            <a:xfrm>
              <a:off x="0" y="583"/>
              <a:ext cx="4487" cy="665"/>
            </a:xfrm>
            <a:custGeom>
              <a:avLst/>
              <a:gdLst/>
              <a:ahLst/>
              <a:cxnLst>
                <a:cxn ang="0">
                  <a:pos x="4800" y="299"/>
                </a:cxn>
                <a:cxn ang="0">
                  <a:pos x="0" y="665"/>
                </a:cxn>
                <a:cxn ang="0">
                  <a:pos x="0" y="0"/>
                </a:cxn>
                <a:cxn ang="0">
                  <a:pos x="4806" y="1"/>
                </a:cxn>
                <a:cxn ang="0">
                  <a:pos x="4800" y="153"/>
                </a:cxn>
                <a:cxn ang="0">
                  <a:pos x="4800" y="299"/>
                </a:cxn>
              </a:cxnLst>
              <a:rect l="0" t="0" r="r" b="b"/>
              <a:pathLst>
                <a:path w="4806" h="665">
                  <a:moveTo>
                    <a:pt x="4800" y="299"/>
                  </a:moveTo>
                  <a:lnTo>
                    <a:pt x="0" y="665"/>
                  </a:lnTo>
                  <a:lnTo>
                    <a:pt x="0" y="0"/>
                  </a:lnTo>
                  <a:lnTo>
                    <a:pt x="4806" y="1"/>
                  </a:lnTo>
                  <a:lnTo>
                    <a:pt x="4800" y="153"/>
                  </a:lnTo>
                  <a:lnTo>
                    <a:pt x="4800" y="299"/>
                  </a:lnTo>
                  <a:close/>
                </a:path>
              </a:pathLst>
            </a:custGeom>
            <a:gradFill rotWithShape="1">
              <a:gsLst>
                <a:gs pos="0">
                  <a:schemeClr val="bg1">
                    <a:gamma/>
                    <a:shade val="94118"/>
                    <a:invGamma/>
                  </a:schemeClr>
                </a:gs>
                <a:gs pos="100000">
                  <a:schemeClr val="bg1"/>
                </a:gs>
              </a:gsLst>
              <a:lin ang="0" scaled="1"/>
            </a:gradFill>
            <a:ln w="9525">
              <a:noFill/>
              <a:round/>
              <a:headEnd/>
              <a:tailEnd/>
            </a:ln>
          </p:spPr>
          <p:txBody>
            <a:bodyPr/>
            <a:lstStyle/>
            <a:p>
              <a:pPr>
                <a:defRPr/>
              </a:pPr>
              <a:endParaRPr lang="en-US"/>
            </a:p>
          </p:txBody>
        </p:sp>
        <p:sp>
          <p:nvSpPr>
            <p:cNvPr id="43012" name="Freeform 4"/>
            <p:cNvSpPr>
              <a:spLocks/>
            </p:cNvSpPr>
            <p:nvPr/>
          </p:nvSpPr>
          <p:spPr bwMode="hidden">
            <a:xfrm>
              <a:off x="0" y="0"/>
              <a:ext cx="4562" cy="1199"/>
            </a:xfrm>
            <a:custGeom>
              <a:avLst/>
              <a:gdLst/>
              <a:ahLst/>
              <a:cxnLst>
                <a:cxn ang="0">
                  <a:pos x="4560" y="932"/>
                </a:cxn>
                <a:cxn ang="0">
                  <a:pos x="0" y="1199"/>
                </a:cxn>
                <a:cxn ang="0">
                  <a:pos x="0" y="0"/>
                </a:cxn>
                <a:cxn ang="0">
                  <a:pos x="4562" y="0"/>
                </a:cxn>
                <a:cxn ang="0">
                  <a:pos x="4560" y="932"/>
                </a:cxn>
                <a:cxn ang="0">
                  <a:pos x="4560" y="932"/>
                </a:cxn>
              </a:cxnLst>
              <a:rect l="0" t="0" r="r" b="b"/>
              <a:pathLst>
                <a:path w="4562" h="1199">
                  <a:moveTo>
                    <a:pt x="4560" y="932"/>
                  </a:moveTo>
                  <a:lnTo>
                    <a:pt x="0" y="1199"/>
                  </a:lnTo>
                  <a:lnTo>
                    <a:pt x="0" y="0"/>
                  </a:lnTo>
                  <a:lnTo>
                    <a:pt x="4562" y="0"/>
                  </a:lnTo>
                  <a:lnTo>
                    <a:pt x="4560" y="932"/>
                  </a:lnTo>
                  <a:lnTo>
                    <a:pt x="4560" y="932"/>
                  </a:lnTo>
                  <a:close/>
                </a:path>
              </a:pathLst>
            </a:custGeom>
            <a:gradFill rotWithShape="0">
              <a:gsLst>
                <a:gs pos="0">
                  <a:schemeClr val="bg2"/>
                </a:gs>
                <a:gs pos="100000">
                  <a:schemeClr val="bg1"/>
                </a:gs>
              </a:gsLst>
              <a:lin ang="0" scaled="1"/>
            </a:gradFill>
            <a:ln w="9525">
              <a:noFill/>
              <a:round/>
              <a:headEnd/>
              <a:tailEnd/>
            </a:ln>
          </p:spPr>
          <p:txBody>
            <a:bodyPr/>
            <a:lstStyle/>
            <a:p>
              <a:pPr>
                <a:defRPr/>
              </a:pPr>
              <a:endParaRPr lang="en-US"/>
            </a:p>
          </p:txBody>
        </p:sp>
      </p:grpSp>
      <p:sp>
        <p:nvSpPr>
          <p:cNvPr id="43013" name="Rectangle 5"/>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3014" name="Rectangle 6"/>
          <p:cNvSpPr>
            <a:spLocks noGrp="1" noChangeArrowheads="1"/>
          </p:cNvSpPr>
          <p:nvPr>
            <p:ph type="body" idx="1"/>
          </p:nvPr>
        </p:nvSpPr>
        <p:spPr bwMode="auto">
          <a:xfrm>
            <a:off x="457200" y="1600200"/>
            <a:ext cx="82296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3015" name="Rectangle 7"/>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ffectLst>
                  <a:outerShdw blurRad="38100" dist="38100" dir="2700000" algn="tl">
                    <a:srgbClr val="FFFFFF"/>
                  </a:outerShdw>
                </a:effectLst>
              </a:defRPr>
            </a:lvl1pPr>
          </a:lstStyle>
          <a:p>
            <a:pPr>
              <a:defRPr/>
            </a:pPr>
            <a:endParaRPr lang="en-US"/>
          </a:p>
        </p:txBody>
      </p:sp>
      <p:sp>
        <p:nvSpPr>
          <p:cNvPr id="43016" name="Rectangle 8"/>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effectLst>
                  <a:outerShdw blurRad="38100" dist="38100" dir="2700000" algn="tl">
                    <a:srgbClr val="FFFFFF"/>
                  </a:outerShdw>
                </a:effectLst>
              </a:defRPr>
            </a:lvl1pPr>
          </a:lstStyle>
          <a:p>
            <a:pPr>
              <a:defRPr/>
            </a:pPr>
            <a:endParaRPr lang="en-US"/>
          </a:p>
        </p:txBody>
      </p:sp>
      <p:sp>
        <p:nvSpPr>
          <p:cNvPr id="43017" name="Rectangle 9"/>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ffectLst>
                  <a:outerShdw blurRad="38100" dist="38100" dir="2700000" algn="tl">
                    <a:srgbClr val="FFFFFF"/>
                  </a:outerShdw>
                </a:effectLst>
              </a:defRPr>
            </a:lvl1pPr>
          </a:lstStyle>
          <a:p>
            <a:pPr>
              <a:defRPr/>
            </a:pPr>
            <a:fld id="{4BAFDFB0-3E6F-46D0-8086-D9ADE433D56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12"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Lst>
  <p:timing>
    <p:tnLst>
      <p:par>
        <p:cTn xmlns:p14="http://schemas.microsoft.com/office/powerpoint/2010/main" id="1" dur="indefinite" restart="never" nodeType="tmRoot"/>
      </p:par>
    </p:tnLst>
  </p:timing>
  <p:txStyles>
    <p:titleStyle>
      <a:lvl1pPr algn="ctr" rtl="0" eaLnBrk="1" fontAlgn="base" hangingPunct="1">
        <a:spcBef>
          <a:spcPct val="0"/>
        </a:spcBef>
        <a:spcAft>
          <a:spcPct val="0"/>
        </a:spcAft>
        <a:defRPr sz="4400">
          <a:solidFill>
            <a:schemeClr val="tx2"/>
          </a:solidFill>
          <a:effectLst>
            <a:outerShdw blurRad="38100" dist="38100" dir="2700000" algn="tl">
              <a:srgbClr val="FFFFFF"/>
            </a:outerShdw>
          </a:effectLst>
          <a:latin typeface="+mj-lt"/>
          <a:ea typeface="+mj-ea"/>
          <a:cs typeface="+mj-cs"/>
        </a:defRPr>
      </a:lvl1pPr>
      <a:lvl2pPr algn="ctr" rtl="0" eaLnBrk="1" fontAlgn="base" hangingPunct="1">
        <a:spcBef>
          <a:spcPct val="0"/>
        </a:spcBef>
        <a:spcAft>
          <a:spcPct val="0"/>
        </a:spcAft>
        <a:defRPr sz="4400">
          <a:solidFill>
            <a:schemeClr val="tx2"/>
          </a:solidFill>
          <a:effectLst>
            <a:outerShdw blurRad="38100" dist="38100" dir="2700000" algn="tl">
              <a:srgbClr val="FFFFFF"/>
            </a:outerShdw>
          </a:effectLst>
          <a:latin typeface="Tahoma" pitchFamily="34" charset="0"/>
          <a:cs typeface="Arial" charset="0"/>
        </a:defRPr>
      </a:lvl2pPr>
      <a:lvl3pPr algn="ctr" rtl="0" eaLnBrk="1" fontAlgn="base" hangingPunct="1">
        <a:spcBef>
          <a:spcPct val="0"/>
        </a:spcBef>
        <a:spcAft>
          <a:spcPct val="0"/>
        </a:spcAft>
        <a:defRPr sz="4400">
          <a:solidFill>
            <a:schemeClr val="tx2"/>
          </a:solidFill>
          <a:effectLst>
            <a:outerShdw blurRad="38100" dist="38100" dir="2700000" algn="tl">
              <a:srgbClr val="FFFFFF"/>
            </a:outerShdw>
          </a:effectLst>
          <a:latin typeface="Tahoma" pitchFamily="34" charset="0"/>
          <a:cs typeface="Arial" charset="0"/>
        </a:defRPr>
      </a:lvl3pPr>
      <a:lvl4pPr algn="ctr" rtl="0" eaLnBrk="1" fontAlgn="base" hangingPunct="1">
        <a:spcBef>
          <a:spcPct val="0"/>
        </a:spcBef>
        <a:spcAft>
          <a:spcPct val="0"/>
        </a:spcAft>
        <a:defRPr sz="4400">
          <a:solidFill>
            <a:schemeClr val="tx2"/>
          </a:solidFill>
          <a:effectLst>
            <a:outerShdw blurRad="38100" dist="38100" dir="2700000" algn="tl">
              <a:srgbClr val="FFFFFF"/>
            </a:outerShdw>
          </a:effectLst>
          <a:latin typeface="Tahoma" pitchFamily="34" charset="0"/>
          <a:cs typeface="Arial" charset="0"/>
        </a:defRPr>
      </a:lvl4pPr>
      <a:lvl5pPr algn="ctr" rtl="0" eaLnBrk="1" fontAlgn="base" hangingPunct="1">
        <a:spcBef>
          <a:spcPct val="0"/>
        </a:spcBef>
        <a:spcAft>
          <a:spcPct val="0"/>
        </a:spcAft>
        <a:defRPr sz="4400">
          <a:solidFill>
            <a:schemeClr val="tx2"/>
          </a:solidFill>
          <a:effectLst>
            <a:outerShdw blurRad="38100" dist="38100" dir="2700000" algn="tl">
              <a:srgbClr val="FFFFFF"/>
            </a:outerShdw>
          </a:effectLst>
          <a:latin typeface="Tahoma" pitchFamily="34" charset="0"/>
          <a:cs typeface="Arial" charset="0"/>
        </a:defRPr>
      </a:lvl5pPr>
      <a:lvl6pPr marL="457200" algn="ctr" rtl="0" eaLnBrk="1" fontAlgn="base" hangingPunct="1">
        <a:spcBef>
          <a:spcPct val="0"/>
        </a:spcBef>
        <a:spcAft>
          <a:spcPct val="0"/>
        </a:spcAft>
        <a:defRPr sz="4400">
          <a:solidFill>
            <a:schemeClr val="tx2"/>
          </a:solidFill>
          <a:effectLst>
            <a:outerShdw blurRad="38100" dist="38100" dir="2700000" algn="tl">
              <a:srgbClr val="FFFFFF"/>
            </a:outerShdw>
          </a:effectLst>
          <a:latin typeface="Tahoma" pitchFamily="34" charset="0"/>
          <a:cs typeface="Arial" charset="0"/>
        </a:defRPr>
      </a:lvl6pPr>
      <a:lvl7pPr marL="914400" algn="ctr" rtl="0" eaLnBrk="1" fontAlgn="base" hangingPunct="1">
        <a:spcBef>
          <a:spcPct val="0"/>
        </a:spcBef>
        <a:spcAft>
          <a:spcPct val="0"/>
        </a:spcAft>
        <a:defRPr sz="4400">
          <a:solidFill>
            <a:schemeClr val="tx2"/>
          </a:solidFill>
          <a:effectLst>
            <a:outerShdw blurRad="38100" dist="38100" dir="2700000" algn="tl">
              <a:srgbClr val="FFFFFF"/>
            </a:outerShdw>
          </a:effectLst>
          <a:latin typeface="Tahoma" pitchFamily="34" charset="0"/>
          <a:cs typeface="Arial" charset="0"/>
        </a:defRPr>
      </a:lvl7pPr>
      <a:lvl8pPr marL="1371600" algn="ctr" rtl="0" eaLnBrk="1" fontAlgn="base" hangingPunct="1">
        <a:spcBef>
          <a:spcPct val="0"/>
        </a:spcBef>
        <a:spcAft>
          <a:spcPct val="0"/>
        </a:spcAft>
        <a:defRPr sz="4400">
          <a:solidFill>
            <a:schemeClr val="tx2"/>
          </a:solidFill>
          <a:effectLst>
            <a:outerShdw blurRad="38100" dist="38100" dir="2700000" algn="tl">
              <a:srgbClr val="FFFFFF"/>
            </a:outerShdw>
          </a:effectLst>
          <a:latin typeface="Tahoma" pitchFamily="34" charset="0"/>
          <a:cs typeface="Arial" charset="0"/>
        </a:defRPr>
      </a:lvl8pPr>
      <a:lvl9pPr marL="1828800" algn="ctr" rtl="0" eaLnBrk="1" fontAlgn="base" hangingPunct="1">
        <a:spcBef>
          <a:spcPct val="0"/>
        </a:spcBef>
        <a:spcAft>
          <a:spcPct val="0"/>
        </a:spcAft>
        <a:defRPr sz="4400">
          <a:solidFill>
            <a:schemeClr val="tx2"/>
          </a:solidFill>
          <a:effectLst>
            <a:outerShdw blurRad="38100" dist="38100" dir="2700000" algn="tl">
              <a:srgbClr val="FFFFFF"/>
            </a:outerShdw>
          </a:effectLst>
          <a:latin typeface="Tahoma" pitchFamily="34" charset="0"/>
          <a:cs typeface="Arial" charset="0"/>
        </a:defRPr>
      </a:lvl9pPr>
    </p:titleStyle>
    <p:bodyStyle>
      <a:lvl1pPr marL="342900" indent="-342900" algn="l" rtl="0" eaLnBrk="1" fontAlgn="base" hangingPunct="1">
        <a:spcBef>
          <a:spcPct val="20000"/>
        </a:spcBef>
        <a:spcAft>
          <a:spcPct val="0"/>
        </a:spcAft>
        <a:buClr>
          <a:schemeClr val="hlink"/>
        </a:buClr>
        <a:buSzPct val="80000"/>
        <a:buFont typeface="Wingdings" pitchFamily="2" charset="2"/>
        <a:buChar char="n"/>
        <a:defRPr sz="3200">
          <a:solidFill>
            <a:schemeClr val="tx1"/>
          </a:solidFill>
          <a:effectLst>
            <a:outerShdw blurRad="38100" dist="38100" dir="2700000" algn="tl">
              <a:srgbClr val="FFFFFF"/>
            </a:outerShdw>
          </a:effectLst>
          <a:latin typeface="+mn-lt"/>
          <a:ea typeface="+mn-ea"/>
          <a:cs typeface="+mn-cs"/>
        </a:defRPr>
      </a:lvl1pPr>
      <a:lvl2pPr marL="742950" indent="-285750" algn="l" rtl="0" eaLnBrk="1" fontAlgn="base" hangingPunct="1">
        <a:spcBef>
          <a:spcPct val="20000"/>
        </a:spcBef>
        <a:spcAft>
          <a:spcPct val="0"/>
        </a:spcAft>
        <a:buClr>
          <a:schemeClr val="tx1"/>
        </a:buClr>
        <a:buChar char="–"/>
        <a:defRPr sz="2800">
          <a:solidFill>
            <a:schemeClr val="tx1"/>
          </a:solidFill>
          <a:effectLst>
            <a:outerShdw blurRad="38100" dist="38100" dir="2700000" algn="tl">
              <a:srgbClr val="FFFFFF"/>
            </a:outerShdw>
          </a:effectLst>
          <a:latin typeface="+mn-lt"/>
          <a:cs typeface="+mn-cs"/>
        </a:defRPr>
      </a:lvl2pPr>
      <a:lvl3pPr marL="1143000" indent="-228600" algn="l" rtl="0" eaLnBrk="1" fontAlgn="base" hangingPunct="1">
        <a:spcBef>
          <a:spcPct val="20000"/>
        </a:spcBef>
        <a:spcAft>
          <a:spcPct val="0"/>
        </a:spcAft>
        <a:buClr>
          <a:schemeClr val="hlink"/>
        </a:buClr>
        <a:buFont typeface="Wingdings" pitchFamily="2" charset="2"/>
        <a:buChar char="§"/>
        <a:defRPr sz="2400">
          <a:solidFill>
            <a:schemeClr val="tx1"/>
          </a:solidFill>
          <a:effectLst>
            <a:outerShdw blurRad="38100" dist="38100" dir="2700000" algn="tl">
              <a:srgbClr val="FFFFFF"/>
            </a:outerShdw>
          </a:effectLst>
          <a:latin typeface="+mn-lt"/>
          <a:cs typeface="+mn-cs"/>
        </a:defRPr>
      </a:lvl3pPr>
      <a:lvl4pPr marL="1600200" indent="-228600" algn="l" rtl="0" eaLnBrk="1" fontAlgn="base" hangingPunct="1">
        <a:spcBef>
          <a:spcPct val="20000"/>
        </a:spcBef>
        <a:spcAft>
          <a:spcPct val="0"/>
        </a:spcAft>
        <a:buChar char="–"/>
        <a:defRPr sz="2000">
          <a:solidFill>
            <a:schemeClr val="tx1"/>
          </a:solidFill>
          <a:effectLst>
            <a:outerShdw blurRad="38100" dist="38100" dir="2700000" algn="tl">
              <a:srgbClr val="FFFFFF"/>
            </a:outerShdw>
          </a:effectLst>
          <a:latin typeface="+mn-lt"/>
          <a:cs typeface="+mn-cs"/>
        </a:defRPr>
      </a:lvl4pPr>
      <a:lvl5pPr marL="2057400" indent="-228600" algn="l" rtl="0" eaLnBrk="1" fontAlgn="base" hangingPunct="1">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FFFFFF"/>
            </a:outerShdw>
          </a:effectLst>
          <a:latin typeface="+mn-lt"/>
          <a:cs typeface="+mn-cs"/>
        </a:defRPr>
      </a:lvl5pPr>
      <a:lvl6pPr marL="2514600" indent="-228600" algn="l" rtl="0" eaLnBrk="1" fontAlgn="base" hangingPunct="1">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FFFFFF"/>
            </a:outerShdw>
          </a:effectLst>
          <a:latin typeface="+mn-lt"/>
          <a:cs typeface="+mn-cs"/>
        </a:defRPr>
      </a:lvl6pPr>
      <a:lvl7pPr marL="2971800" indent="-228600" algn="l" rtl="0" eaLnBrk="1" fontAlgn="base" hangingPunct="1">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FFFFFF"/>
            </a:outerShdw>
          </a:effectLst>
          <a:latin typeface="+mn-lt"/>
          <a:cs typeface="+mn-cs"/>
        </a:defRPr>
      </a:lvl7pPr>
      <a:lvl8pPr marL="3429000" indent="-228600" algn="l" rtl="0" eaLnBrk="1" fontAlgn="base" hangingPunct="1">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FFFFFF"/>
            </a:outerShdw>
          </a:effectLst>
          <a:latin typeface="+mn-lt"/>
          <a:cs typeface="+mn-cs"/>
        </a:defRPr>
      </a:lvl8pPr>
      <a:lvl9pPr marL="3886200" indent="-228600" algn="l" rtl="0" eaLnBrk="1" fontAlgn="base" hangingPunct="1">
        <a:spcBef>
          <a:spcPct val="20000"/>
        </a:spcBef>
        <a:spcAft>
          <a:spcPct val="0"/>
        </a:spcAft>
        <a:buClr>
          <a:schemeClr val="hlink"/>
        </a:buClr>
        <a:buFont typeface="Wingdings" pitchFamily="2" charset="2"/>
        <a:buChar char="§"/>
        <a:defRPr sz="2000">
          <a:solidFill>
            <a:schemeClr val="tx1"/>
          </a:solidFill>
          <a:effectLst>
            <a:outerShdw blurRad="38100" dist="38100" dir="2700000" algn="tl">
              <a:srgbClr val="FFFFFF"/>
            </a:outerShdw>
          </a:effectLst>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hyperlink" Target="http://www.nature.com/news/scientific-publishing-the-inside-track-1.15424" TargetMode="External"/><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2.jpeg"/></Relationships>
</file>

<file path=ppt/slides/_rels/slide44.xml.rels><?xml version="1.0" encoding="UTF-8" standalone="yes"?>
<Relationships xmlns="http://schemas.openxmlformats.org/package/2006/relationships"><Relationship Id="rId3" Type="http://schemas.openxmlformats.org/officeDocument/2006/relationships/hyperlink" Target="http://colorbrewer2.org/" TargetMode="External"/><Relationship Id="rId4"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34.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5.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6.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3" Type="http://schemas.openxmlformats.org/officeDocument/2006/relationships/hyperlink" Target="http://extremepresentation.com/design/charts/" TargetMode="External"/><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CustomShape 1"/>
          <p:cNvSpPr>
            <a:spLocks noChangeArrowheads="1"/>
          </p:cNvSpPr>
          <p:nvPr/>
        </p:nvSpPr>
        <p:spPr bwMode="auto">
          <a:xfrm>
            <a:off x="457200" y="1784864"/>
            <a:ext cx="822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p>
            <a:pPr algn="ctr"/>
            <a:r>
              <a:rPr lang="en-US" sz="4000" b="1" dirty="0">
                <a:latin typeface="Tahoma" charset="0"/>
                <a:cs typeface="Tahoma" charset="0"/>
              </a:rPr>
              <a:t>Data visualization:</a:t>
            </a:r>
          </a:p>
          <a:p>
            <a:pPr algn="ctr"/>
            <a:r>
              <a:rPr lang="en-US" sz="4000" b="1" dirty="0">
                <a:latin typeface="Tahoma" charset="0"/>
                <a:cs typeface="Tahoma" charset="0"/>
              </a:rPr>
              <a:t>basic principles</a:t>
            </a:r>
          </a:p>
          <a:p>
            <a:pPr algn="ctr"/>
            <a:endParaRPr lang="en-US" sz="4000" b="1" dirty="0"/>
          </a:p>
        </p:txBody>
      </p:sp>
    </p:spTree>
    <p:extLst>
      <p:ext uri="{BB962C8B-B14F-4D97-AF65-F5344CB8AC3E}">
        <p14:creationId xmlns:p14="http://schemas.microsoft.com/office/powerpoint/2010/main" val="271413613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CustomShape 1"/>
          <p:cNvSpPr>
            <a:spLocks noChangeArrowheads="1"/>
          </p:cNvSpPr>
          <p:nvPr/>
        </p:nvSpPr>
        <p:spPr bwMode="auto">
          <a:xfrm>
            <a:off x="457200" y="115888"/>
            <a:ext cx="822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p>
            <a:pPr algn="ctr"/>
            <a:r>
              <a:rPr lang="en-US" sz="2800" b="1">
                <a:solidFill>
                  <a:srgbClr val="000000"/>
                </a:solidFill>
                <a:latin typeface="Tahoma" charset="0"/>
              </a:rPr>
              <a:t>Consider the distribution</a:t>
            </a:r>
            <a:endParaRPr lang="en-US" sz="2800"/>
          </a:p>
        </p:txBody>
      </p:sp>
      <p:pic>
        <p:nvPicPr>
          <p:cNvPr id="20482" name="Picture 1" descr="histogra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5488" y="914400"/>
            <a:ext cx="76930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311171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1" descr="relationship.png"/>
          <p:cNvPicPr>
            <a:picLocks noChangeAspect="1"/>
          </p:cNvPicPr>
          <p:nvPr/>
        </p:nvPicPr>
        <p:blipFill rotWithShape="1">
          <a:blip r:embed="rId3">
            <a:extLst>
              <a:ext uri="{28A0092B-C50C-407E-A947-70E740481C1C}">
                <a14:useLocalDpi xmlns:a14="http://schemas.microsoft.com/office/drawing/2010/main" val="0"/>
              </a:ext>
            </a:extLst>
          </a:blip>
          <a:srcRect t="14479"/>
          <a:stretch/>
        </p:blipFill>
        <p:spPr bwMode="auto">
          <a:xfrm>
            <a:off x="0" y="662781"/>
            <a:ext cx="9144000" cy="553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314952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 y="100013"/>
            <a:ext cx="9144000" cy="6645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Rectangle 1"/>
          <p:cNvSpPr/>
          <p:nvPr/>
        </p:nvSpPr>
        <p:spPr>
          <a:xfrm>
            <a:off x="609600" y="2743200"/>
            <a:ext cx="990600" cy="1676400"/>
          </a:xfrm>
          <a:prstGeom prst="rect">
            <a:avLst/>
          </a:prstGeom>
          <a:solidFill>
            <a:srgbClr val="FFFF00">
              <a:alpha val="25000"/>
            </a:srgbClr>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41701656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1" descr="class1_1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0"/>
            <a:ext cx="9144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2" name="CustomShape 1"/>
          <p:cNvSpPr>
            <a:spLocks noChangeArrowheads="1"/>
          </p:cNvSpPr>
          <p:nvPr/>
        </p:nvSpPr>
        <p:spPr bwMode="auto">
          <a:xfrm>
            <a:off x="457200" y="1200150"/>
            <a:ext cx="822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p>
            <a:pPr algn="ctr"/>
            <a:r>
              <a:rPr lang="en-US" sz="2800" b="1" dirty="0">
                <a:solidFill>
                  <a:srgbClr val="000000"/>
                </a:solidFill>
                <a:latin typeface="Open Sans"/>
              </a:rPr>
              <a:t>Relationships between variables: scatter plots and trend lines</a:t>
            </a:r>
            <a:endParaRPr lang="en-US" sz="28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2720975"/>
            <a:ext cx="34671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29957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2" descr="comparison.png"/>
          <p:cNvPicPr>
            <a:picLocks noChangeAspect="1"/>
          </p:cNvPicPr>
          <p:nvPr/>
        </p:nvPicPr>
        <p:blipFill rotWithShape="1">
          <a:blip r:embed="rId3">
            <a:extLst>
              <a:ext uri="{28A0092B-C50C-407E-A947-70E740481C1C}">
                <a14:useLocalDpi xmlns:a14="http://schemas.microsoft.com/office/drawing/2010/main" val="0"/>
              </a:ext>
            </a:extLst>
          </a:blip>
          <a:srcRect t="13743"/>
          <a:stretch/>
        </p:blipFill>
        <p:spPr bwMode="auto">
          <a:xfrm>
            <a:off x="0" y="638969"/>
            <a:ext cx="9144000" cy="558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76188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 y="100013"/>
            <a:ext cx="9144000" cy="6645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Rectangle 1"/>
          <p:cNvSpPr/>
          <p:nvPr/>
        </p:nvSpPr>
        <p:spPr>
          <a:xfrm rot="5400000">
            <a:off x="3086100" y="190500"/>
            <a:ext cx="1066800" cy="2057400"/>
          </a:xfrm>
          <a:prstGeom prst="rect">
            <a:avLst/>
          </a:prstGeom>
          <a:solidFill>
            <a:srgbClr val="FFFF00">
              <a:alpha val="25000"/>
            </a:srgbClr>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87140325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80963" y="225423"/>
            <a:ext cx="9144000" cy="525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latin typeface="Open Sans"/>
              </a:rPr>
              <a:t>Simple comparisons: bars and columns</a:t>
            </a:r>
          </a:p>
        </p:txBody>
      </p:sp>
      <p:pic>
        <p:nvPicPr>
          <p:cNvPr id="94210" name="Picture 2" descr="principles_1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6121" y="1222594"/>
            <a:ext cx="6751759" cy="5212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48447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 y="100013"/>
            <a:ext cx="9144000" cy="6645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Rectangle 1"/>
          <p:cNvSpPr/>
          <p:nvPr/>
        </p:nvSpPr>
        <p:spPr>
          <a:xfrm rot="5400000">
            <a:off x="6591300" y="-266700"/>
            <a:ext cx="1066800" cy="2971800"/>
          </a:xfrm>
          <a:prstGeom prst="rect">
            <a:avLst/>
          </a:prstGeom>
          <a:solidFill>
            <a:srgbClr val="FFFF00">
              <a:alpha val="25000"/>
            </a:srgbClr>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54640549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006475" y="0"/>
            <a:ext cx="68580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latin typeface="Open Sans"/>
              </a:rPr>
              <a:t>Comparisons: change over time</a:t>
            </a:r>
          </a:p>
        </p:txBody>
      </p:sp>
      <p:pic>
        <p:nvPicPr>
          <p:cNvPr id="100354" name="Picture 2" descr="class2_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651" y="822960"/>
            <a:ext cx="7368699" cy="5212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368399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1" descr="composition.png"/>
          <p:cNvPicPr>
            <a:picLocks noChangeAspect="1"/>
          </p:cNvPicPr>
          <p:nvPr/>
        </p:nvPicPr>
        <p:blipFill rotWithShape="1">
          <a:blip r:embed="rId3">
            <a:extLst>
              <a:ext uri="{28A0092B-C50C-407E-A947-70E740481C1C}">
                <a14:useLocalDpi xmlns:a14="http://schemas.microsoft.com/office/drawing/2010/main" val="0"/>
              </a:ext>
            </a:extLst>
          </a:blip>
          <a:srcRect t="13987"/>
          <a:stretch/>
        </p:blipFill>
        <p:spPr bwMode="auto">
          <a:xfrm>
            <a:off x="0" y="646906"/>
            <a:ext cx="9144000" cy="556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642490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5145088" y="3017838"/>
            <a:ext cx="301942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latin typeface="Open Sans"/>
              </a:rPr>
              <a:t>Visualization: encoding data by visual cues</a:t>
            </a:r>
          </a:p>
        </p:txBody>
      </p:sp>
      <p:pic>
        <p:nvPicPr>
          <p:cNvPr id="59394" name="Picture 1" descr="visual_cue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51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249735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 y="100013"/>
            <a:ext cx="9144000" cy="6645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Rectangle 1"/>
          <p:cNvSpPr/>
          <p:nvPr/>
        </p:nvSpPr>
        <p:spPr>
          <a:xfrm rot="5400000">
            <a:off x="4533900" y="5524500"/>
            <a:ext cx="1066800" cy="990600"/>
          </a:xfrm>
          <a:prstGeom prst="rect">
            <a:avLst/>
          </a:prstGeom>
          <a:solidFill>
            <a:srgbClr val="FFFF00">
              <a:alpha val="25000"/>
            </a:srgbClr>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27588025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p:cNvSpPr txBox="1">
            <a:spLocks noChangeArrowheads="1"/>
          </p:cNvSpPr>
          <p:nvPr/>
        </p:nvSpPr>
        <p:spPr bwMode="auto">
          <a:xfrm>
            <a:off x="0" y="139700"/>
            <a:ext cx="91440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t>Composition: parts of the whole</a:t>
            </a:r>
          </a:p>
        </p:txBody>
      </p:sp>
      <p:pic>
        <p:nvPicPr>
          <p:cNvPr id="38914" name="Picture 1" descr="class2_1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1475" y="914400"/>
            <a:ext cx="840105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8165003"/>
      </p:ext>
    </p:extLst>
  </p:cSld>
  <p:clrMapOvr>
    <a:masterClrMapping/>
  </p:clrMapOvr>
  <p:transition xmlns:p14="http://schemas.microsoft.com/office/powerpoint/2010/main" spd="med"/>
  <p:timing>
    <p:tnLst>
      <p:par>
        <p:cTn xmlns:p14="http://schemas.microsoft.com/office/powerpoint/2010/main" id="1" dur="indefinite"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protected 2012.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6526" y="1308344"/>
            <a:ext cx="7210949" cy="5212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1"/>
          <p:cNvSpPr txBox="1">
            <a:spLocks noChangeArrowheads="1"/>
          </p:cNvSpPr>
          <p:nvPr/>
        </p:nvSpPr>
        <p:spPr bwMode="auto">
          <a:xfrm>
            <a:off x="0" y="279083"/>
            <a:ext cx="91440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latin typeface="Open Sans"/>
              </a:rPr>
              <a:t>Composition: parts of the whole</a:t>
            </a:r>
          </a:p>
        </p:txBody>
      </p:sp>
    </p:spTree>
    <p:extLst>
      <p:ext uri="{BB962C8B-B14F-4D97-AF65-F5344CB8AC3E}">
        <p14:creationId xmlns:p14="http://schemas.microsoft.com/office/powerpoint/2010/main" val="105330352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 y="100013"/>
            <a:ext cx="9144000" cy="6645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Rectangle 1"/>
          <p:cNvSpPr/>
          <p:nvPr/>
        </p:nvSpPr>
        <p:spPr>
          <a:xfrm rot="5400000">
            <a:off x="1866900" y="3848100"/>
            <a:ext cx="1371600" cy="4038600"/>
          </a:xfrm>
          <a:prstGeom prst="rect">
            <a:avLst/>
          </a:prstGeom>
          <a:solidFill>
            <a:srgbClr val="FFFF00">
              <a:alpha val="25000"/>
            </a:srgbClr>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42380747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0" y="982345"/>
            <a:ext cx="91440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latin typeface="Open Sans"/>
              </a:rPr>
              <a:t>Composition: change over time</a:t>
            </a:r>
          </a:p>
        </p:txBody>
      </p:sp>
      <p:pic>
        <p:nvPicPr>
          <p:cNvPr id="118786" name="Picture 1" descr="PNAS_track_vs_yr.png">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08651" y="1645920"/>
            <a:ext cx="5526698" cy="5212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900746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9857" y="1645920"/>
            <a:ext cx="6164287" cy="5212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4999038" y="6267450"/>
            <a:ext cx="325437" cy="32543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1073150" y="2789238"/>
            <a:ext cx="196850" cy="3254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Text Box 1"/>
          <p:cNvSpPr txBox="1">
            <a:spLocks noChangeArrowheads="1"/>
          </p:cNvSpPr>
          <p:nvPr/>
        </p:nvSpPr>
        <p:spPr bwMode="auto">
          <a:xfrm>
            <a:off x="0" y="982345"/>
            <a:ext cx="91440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latin typeface="Open Sans"/>
              </a:rPr>
              <a:t>Composition: change over time</a:t>
            </a:r>
          </a:p>
        </p:txBody>
      </p:sp>
    </p:spTree>
    <p:extLst>
      <p:ext uri="{BB962C8B-B14F-4D97-AF65-F5344CB8AC3E}">
        <p14:creationId xmlns:p14="http://schemas.microsoft.com/office/powerpoint/2010/main" val="231915902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1" name="Picture 1" descr="connection.png"/>
          <p:cNvPicPr>
            <a:picLocks noChangeAspect="1"/>
          </p:cNvPicPr>
          <p:nvPr/>
        </p:nvPicPr>
        <p:blipFill rotWithShape="1">
          <a:blip r:embed="rId3">
            <a:extLst>
              <a:ext uri="{28A0092B-C50C-407E-A947-70E740481C1C}">
                <a14:useLocalDpi xmlns:a14="http://schemas.microsoft.com/office/drawing/2010/main" val="0"/>
              </a:ext>
            </a:extLst>
          </a:blip>
          <a:srcRect t="14233"/>
          <a:stretch/>
        </p:blipFill>
        <p:spPr bwMode="auto">
          <a:xfrm>
            <a:off x="0" y="654844"/>
            <a:ext cx="9144000" cy="554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937642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p:cNvSpPr txBox="1">
            <a:spLocks noChangeArrowheads="1"/>
          </p:cNvSpPr>
          <p:nvPr/>
        </p:nvSpPr>
        <p:spPr bwMode="auto">
          <a:xfrm>
            <a:off x="5907088" y="2576513"/>
            <a:ext cx="3032125" cy="1387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latin typeface="Open Sans"/>
              </a:rPr>
              <a:t>Connection: </a:t>
            </a:r>
          </a:p>
          <a:p>
            <a:pPr algn="ctr">
              <a:defRPr/>
            </a:pPr>
            <a:r>
              <a:rPr lang="en-US" sz="2800" b="1" dirty="0" smtClean="0">
                <a:latin typeface="Open Sans"/>
              </a:rPr>
              <a:t>network graphs</a:t>
            </a:r>
          </a:p>
          <a:p>
            <a:pPr algn="ctr">
              <a:defRPr/>
            </a:pPr>
            <a:endParaRPr lang="en-US" sz="2800" b="1" dirty="0" smtClean="0">
              <a:latin typeface="Open Sans"/>
            </a:endParaRPr>
          </a:p>
        </p:txBody>
      </p:sp>
      <p:sp>
        <p:nvSpPr>
          <p:cNvPr id="124930" name="TextBox 4"/>
          <p:cNvSpPr txBox="1">
            <a:spLocks noChangeArrowheads="1"/>
          </p:cNvSpPr>
          <p:nvPr/>
        </p:nvSpPr>
        <p:spPr bwMode="auto">
          <a:xfrm>
            <a:off x="1789113" y="6483350"/>
            <a:ext cx="158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New Scientist</a:t>
            </a:r>
          </a:p>
        </p:txBody>
      </p:sp>
      <p:pic>
        <p:nvPicPr>
          <p:cNvPr id="124931" name="Picture 1" descr="stem.tiff"/>
          <p:cNvPicPr>
            <a:picLocks noChangeAspect="1"/>
          </p:cNvPicPr>
          <p:nvPr/>
        </p:nvPicPr>
        <p:blipFill>
          <a:blip r:embed="rId3">
            <a:extLst>
              <a:ext uri="{28A0092B-C50C-407E-A947-70E740481C1C}">
                <a14:useLocalDpi xmlns:a14="http://schemas.microsoft.com/office/drawing/2010/main" val="0"/>
              </a:ext>
            </a:extLst>
          </a:blip>
          <a:srcRect l="4474" r="4083"/>
          <a:stretch>
            <a:fillRect/>
          </a:stretch>
        </p:blipFill>
        <p:spPr bwMode="auto">
          <a:xfrm>
            <a:off x="0" y="0"/>
            <a:ext cx="5697537"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17292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Picture 2" descr="location.png"/>
          <p:cNvPicPr>
            <a:picLocks noChangeAspect="1"/>
          </p:cNvPicPr>
          <p:nvPr/>
        </p:nvPicPr>
        <p:blipFill rotWithShape="1">
          <a:blip r:embed="rId3">
            <a:extLst>
              <a:ext uri="{28A0092B-C50C-407E-A947-70E740481C1C}">
                <a14:useLocalDpi xmlns:a14="http://schemas.microsoft.com/office/drawing/2010/main" val="0"/>
              </a:ext>
            </a:extLst>
          </a:blip>
          <a:srcRect t="13252"/>
          <a:stretch/>
        </p:blipFill>
        <p:spPr bwMode="auto">
          <a:xfrm>
            <a:off x="0" y="623094"/>
            <a:ext cx="9144000" cy="561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937641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077913" y="0"/>
            <a:ext cx="68580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t>Location plus data: scaled circles</a:t>
            </a:r>
          </a:p>
        </p:txBody>
      </p:sp>
      <p:pic>
        <p:nvPicPr>
          <p:cNvPr id="53250" name="Picture 1" descr="earthquake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22325"/>
            <a:ext cx="9144000" cy="560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911468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5018608" y="-20074"/>
            <a:ext cx="3475038" cy="3972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endParaRPr lang="en-US" sz="2800" b="1" dirty="0" smtClean="0">
              <a:latin typeface="Open Sans"/>
            </a:endParaRPr>
          </a:p>
          <a:p>
            <a:pPr algn="ctr">
              <a:defRPr/>
            </a:pPr>
            <a:endParaRPr lang="en-US" sz="2800" b="1" dirty="0" smtClean="0">
              <a:latin typeface="Open Sans"/>
            </a:endParaRPr>
          </a:p>
          <a:p>
            <a:pPr algn="ctr">
              <a:defRPr/>
            </a:pPr>
            <a:endParaRPr lang="en-US" sz="2800" b="1" dirty="0" smtClean="0">
              <a:latin typeface="Open Sans"/>
            </a:endParaRPr>
          </a:p>
          <a:p>
            <a:pPr algn="ctr">
              <a:defRPr/>
            </a:pPr>
            <a:endParaRPr lang="en-US" sz="2800" b="1" dirty="0" smtClean="0">
              <a:latin typeface="Open Sans"/>
            </a:endParaRPr>
          </a:p>
          <a:p>
            <a:pPr algn="ctr">
              <a:defRPr/>
            </a:pPr>
            <a:endParaRPr lang="en-US" sz="2800" b="1" dirty="0" smtClean="0">
              <a:latin typeface="Open Sans"/>
            </a:endParaRPr>
          </a:p>
          <a:p>
            <a:pPr algn="ctr">
              <a:defRPr/>
            </a:pPr>
            <a:endParaRPr lang="en-US" sz="2800" b="1" dirty="0" smtClean="0">
              <a:latin typeface="Open Sans"/>
            </a:endParaRPr>
          </a:p>
          <a:p>
            <a:pPr algn="ctr">
              <a:defRPr/>
            </a:pPr>
            <a:r>
              <a:rPr lang="en-US" sz="2800" b="1" dirty="0" smtClean="0">
                <a:latin typeface="Open Sans"/>
              </a:rPr>
              <a:t>Our brains do not treat those cues equally!</a:t>
            </a:r>
          </a:p>
        </p:txBody>
      </p:sp>
      <p:pic>
        <p:nvPicPr>
          <p:cNvPr id="61442" name="Picture 1" descr="perceptual_heirarch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851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39897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CustomShape 1"/>
          <p:cNvSpPr>
            <a:spLocks noChangeArrowheads="1"/>
          </p:cNvSpPr>
          <p:nvPr/>
        </p:nvSpPr>
        <p:spPr bwMode="auto">
          <a:xfrm>
            <a:off x="457200" y="0"/>
            <a:ext cx="8229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p>
            <a:pPr algn="ctr"/>
            <a:r>
              <a:rPr lang="en-US" sz="2800" b="1" dirty="0">
                <a:solidFill>
                  <a:srgbClr val="000000"/>
                </a:solidFill>
                <a:latin typeface="Tahoma" charset="0"/>
              </a:rPr>
              <a:t>Location plus data: </a:t>
            </a:r>
            <a:r>
              <a:rPr lang="en-US" sz="2800" b="1" dirty="0" err="1">
                <a:solidFill>
                  <a:srgbClr val="000000"/>
                </a:solidFill>
                <a:latin typeface="Tahoma" charset="0"/>
              </a:rPr>
              <a:t>choropleth</a:t>
            </a:r>
            <a:r>
              <a:rPr lang="en-US" sz="2800" b="1" dirty="0">
                <a:solidFill>
                  <a:srgbClr val="000000"/>
                </a:solidFill>
                <a:latin typeface="Tahoma" charset="0"/>
              </a:rPr>
              <a:t> maps</a:t>
            </a:r>
            <a:endParaRPr lang="en-US" sz="2800" dirty="0"/>
          </a:p>
        </p:txBody>
      </p:sp>
      <p:pic>
        <p:nvPicPr>
          <p:cNvPr id="55298" name="Picture 1" descr="principles_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886619"/>
            <a:ext cx="9144000"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219501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387350" y="188913"/>
            <a:ext cx="3475038" cy="3971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endParaRPr lang="en-US" sz="2800" b="1" dirty="0" smtClean="0"/>
          </a:p>
          <a:p>
            <a:pPr algn="ctr">
              <a:defRPr/>
            </a:pPr>
            <a:endParaRPr lang="en-US" sz="2800" b="1" dirty="0" smtClean="0"/>
          </a:p>
          <a:p>
            <a:pPr algn="ctr">
              <a:defRPr/>
            </a:pPr>
            <a:endParaRPr lang="en-US" sz="2800" b="1" dirty="0" smtClean="0"/>
          </a:p>
          <a:p>
            <a:pPr algn="ctr">
              <a:defRPr/>
            </a:pPr>
            <a:endParaRPr lang="en-US" sz="2800" b="1" dirty="0" smtClean="0"/>
          </a:p>
          <a:p>
            <a:pPr algn="ctr">
              <a:defRPr/>
            </a:pPr>
            <a:endParaRPr lang="en-US" sz="2800" b="1" dirty="0"/>
          </a:p>
          <a:p>
            <a:pPr algn="ctr">
              <a:defRPr/>
            </a:pPr>
            <a:r>
              <a:rPr lang="en-US" sz="2800" b="1" dirty="0" smtClean="0"/>
              <a:t>Remember the perceptual hierarchy of </a:t>
            </a:r>
          </a:p>
          <a:p>
            <a:pPr algn="ctr">
              <a:defRPr/>
            </a:pPr>
            <a:r>
              <a:rPr lang="en-US" sz="2800" b="1" dirty="0" smtClean="0"/>
              <a:t>visual cues!</a:t>
            </a:r>
          </a:p>
        </p:txBody>
      </p:sp>
      <p:pic>
        <p:nvPicPr>
          <p:cNvPr id="57346" name="Picture 1" descr="perceptual_heirarch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14825" y="0"/>
            <a:ext cx="48514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303763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2155825"/>
            <a:ext cx="91440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t>So ask yourself: Is a map the best way to</a:t>
            </a:r>
          </a:p>
          <a:p>
            <a:pPr algn="ctr">
              <a:defRPr/>
            </a:pPr>
            <a:r>
              <a:rPr lang="en-US" sz="2800" b="1" dirty="0" smtClean="0"/>
              <a:t> tell the story?</a:t>
            </a:r>
          </a:p>
        </p:txBody>
      </p:sp>
    </p:spTree>
    <p:extLst>
      <p:ext uri="{BB962C8B-B14F-4D97-AF65-F5344CB8AC3E}">
        <p14:creationId xmlns:p14="http://schemas.microsoft.com/office/powerpoint/2010/main" val="305243205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0" y="2637988"/>
            <a:ext cx="914400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t>Case study: Immunization in </a:t>
            </a:r>
          </a:p>
          <a:p>
            <a:pPr algn="ctr">
              <a:defRPr/>
            </a:pPr>
            <a:r>
              <a:rPr lang="en-US" sz="2800" b="1" dirty="0" smtClean="0"/>
              <a:t>California kindergartens</a:t>
            </a:r>
          </a:p>
        </p:txBody>
      </p:sp>
    </p:spTree>
    <p:extLst>
      <p:ext uri="{BB962C8B-B14F-4D97-AF65-F5344CB8AC3E}">
        <p14:creationId xmlns:p14="http://schemas.microsoft.com/office/powerpoint/2010/main" val="86426558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6517"/>
            <a:ext cx="9144000" cy="5044966"/>
          </a:xfrm>
          <a:prstGeom prst="rect">
            <a:avLst/>
          </a:prstGeom>
        </p:spPr>
      </p:pic>
      <p:sp>
        <p:nvSpPr>
          <p:cNvPr id="3" name="Text Box 1"/>
          <p:cNvSpPr txBox="1">
            <a:spLocks noChangeArrowheads="1"/>
          </p:cNvSpPr>
          <p:nvPr/>
        </p:nvSpPr>
        <p:spPr bwMode="auto">
          <a:xfrm>
            <a:off x="0" y="19563"/>
            <a:ext cx="9144000" cy="947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t>Length on aligned scale</a:t>
            </a:r>
          </a:p>
          <a:p>
            <a:pPr algn="ctr">
              <a:defRPr/>
            </a:pPr>
            <a:endParaRPr lang="en-US" sz="2800" b="1" dirty="0" smtClean="0"/>
          </a:p>
        </p:txBody>
      </p:sp>
    </p:spTree>
    <p:extLst>
      <p:ext uri="{BB962C8B-B14F-4D97-AF65-F5344CB8AC3E}">
        <p14:creationId xmlns:p14="http://schemas.microsoft.com/office/powerpoint/2010/main" val="283398759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i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6517"/>
            <a:ext cx="9144000" cy="5044966"/>
          </a:xfrm>
          <a:prstGeom prst="rect">
            <a:avLst/>
          </a:prstGeom>
        </p:spPr>
      </p:pic>
      <p:sp>
        <p:nvSpPr>
          <p:cNvPr id="3" name="Text Box 1"/>
          <p:cNvSpPr txBox="1">
            <a:spLocks noChangeArrowheads="1"/>
          </p:cNvSpPr>
          <p:nvPr/>
        </p:nvSpPr>
        <p:spPr bwMode="auto">
          <a:xfrm>
            <a:off x="0" y="0"/>
            <a:ext cx="9144000" cy="947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t>Slope, note the y axis scale</a:t>
            </a:r>
          </a:p>
          <a:p>
            <a:pPr algn="ctr">
              <a:defRPr/>
            </a:pPr>
            <a:endParaRPr lang="en-US" sz="2800" b="1" dirty="0" smtClean="0"/>
          </a:p>
        </p:txBody>
      </p:sp>
    </p:spTree>
    <p:extLst>
      <p:ext uri="{BB962C8B-B14F-4D97-AF65-F5344CB8AC3E}">
        <p14:creationId xmlns:p14="http://schemas.microsoft.com/office/powerpoint/2010/main" val="5087915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t_li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6517"/>
            <a:ext cx="9144000" cy="5044966"/>
          </a:xfrm>
          <a:prstGeom prst="rect">
            <a:avLst/>
          </a:prstGeom>
        </p:spPr>
      </p:pic>
      <p:sp>
        <p:nvSpPr>
          <p:cNvPr id="3" name="Text Box 1"/>
          <p:cNvSpPr txBox="1">
            <a:spLocks noChangeArrowheads="1"/>
          </p:cNvSpPr>
          <p:nvPr/>
        </p:nvSpPr>
        <p:spPr bwMode="auto">
          <a:xfrm>
            <a:off x="0" y="0"/>
            <a:ext cx="9144000" cy="947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t>Position on aligned scale + slope</a:t>
            </a:r>
          </a:p>
          <a:p>
            <a:pPr algn="ctr">
              <a:defRPr/>
            </a:pPr>
            <a:endParaRPr lang="en-US" sz="2800" b="1" dirty="0" smtClean="0"/>
          </a:p>
        </p:txBody>
      </p:sp>
    </p:spTree>
    <p:extLst>
      <p:ext uri="{BB962C8B-B14F-4D97-AF65-F5344CB8AC3E}">
        <p14:creationId xmlns:p14="http://schemas.microsoft.com/office/powerpoint/2010/main" val="405323047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t_line_counti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6517"/>
            <a:ext cx="9144000" cy="5044966"/>
          </a:xfrm>
          <a:prstGeom prst="rect">
            <a:avLst/>
          </a:prstGeom>
        </p:spPr>
      </p:pic>
      <p:sp>
        <p:nvSpPr>
          <p:cNvPr id="3" name="Text Box 1"/>
          <p:cNvSpPr txBox="1">
            <a:spLocks noChangeArrowheads="1"/>
          </p:cNvSpPr>
          <p:nvPr/>
        </p:nvSpPr>
        <p:spPr bwMode="auto">
          <a:xfrm>
            <a:off x="0" y="0"/>
            <a:ext cx="9144000"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t>Several counties</a:t>
            </a:r>
          </a:p>
        </p:txBody>
      </p:sp>
    </p:spTree>
    <p:extLst>
      <p:ext uri="{BB962C8B-B14F-4D97-AF65-F5344CB8AC3E}">
        <p14:creationId xmlns:p14="http://schemas.microsoft.com/office/powerpoint/2010/main" val="36527495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ot_line_all_counti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6517"/>
            <a:ext cx="9144000" cy="5044966"/>
          </a:xfrm>
          <a:prstGeom prst="rect">
            <a:avLst/>
          </a:prstGeom>
        </p:spPr>
      </p:pic>
      <p:sp>
        <p:nvSpPr>
          <p:cNvPr id="3" name="Text Box 1"/>
          <p:cNvSpPr txBox="1">
            <a:spLocks noChangeArrowheads="1"/>
          </p:cNvSpPr>
          <p:nvPr/>
        </p:nvSpPr>
        <p:spPr bwMode="auto">
          <a:xfrm>
            <a:off x="0" y="0"/>
            <a:ext cx="9144000" cy="947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t>All the counties: Too many lines, too few colors</a:t>
            </a:r>
          </a:p>
          <a:p>
            <a:pPr algn="ctr">
              <a:defRPr/>
            </a:pPr>
            <a:endParaRPr lang="en-US" sz="2800" b="1" dirty="0" smtClean="0"/>
          </a:p>
        </p:txBody>
      </p:sp>
    </p:spTree>
    <p:extLst>
      <p:ext uri="{BB962C8B-B14F-4D97-AF65-F5344CB8AC3E}">
        <p14:creationId xmlns:p14="http://schemas.microsoft.com/office/powerpoint/2010/main" val="231991798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tma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621" y="16075"/>
            <a:ext cx="6858000" cy="6858000"/>
          </a:xfrm>
          <a:prstGeom prst="rect">
            <a:avLst/>
          </a:prstGeom>
        </p:spPr>
      </p:pic>
      <p:sp>
        <p:nvSpPr>
          <p:cNvPr id="3" name="Text Box 1"/>
          <p:cNvSpPr txBox="1">
            <a:spLocks noChangeArrowheads="1"/>
          </p:cNvSpPr>
          <p:nvPr/>
        </p:nvSpPr>
        <p:spPr bwMode="auto">
          <a:xfrm>
            <a:off x="0" y="2310814"/>
            <a:ext cx="2316621" cy="181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t>A solution:</a:t>
            </a:r>
          </a:p>
          <a:p>
            <a:pPr algn="ctr">
              <a:defRPr/>
            </a:pPr>
            <a:r>
              <a:rPr lang="en-US" sz="2800" b="1" dirty="0"/>
              <a:t>c</a:t>
            </a:r>
            <a:r>
              <a:rPr lang="en-US" sz="2800" b="1" dirty="0" smtClean="0"/>
              <a:t>olor intensity</a:t>
            </a:r>
          </a:p>
          <a:p>
            <a:pPr algn="ctr">
              <a:defRPr/>
            </a:pPr>
            <a:endParaRPr lang="en-US" sz="2800" b="1" dirty="0" smtClean="0"/>
          </a:p>
        </p:txBody>
      </p:sp>
    </p:spTree>
    <p:extLst>
      <p:ext uri="{BB962C8B-B14F-4D97-AF65-F5344CB8AC3E}">
        <p14:creationId xmlns:p14="http://schemas.microsoft.com/office/powerpoint/2010/main" val="130373779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0" y="0"/>
            <a:ext cx="91440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latin typeface="Open Sans"/>
              </a:rPr>
              <a:t>Design for the human brain!</a:t>
            </a:r>
          </a:p>
        </p:txBody>
      </p:sp>
      <p:pic>
        <p:nvPicPr>
          <p:cNvPr id="63490" name="Picture 2" descr="perceptual_heirarchy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8463" y="822960"/>
            <a:ext cx="7367074" cy="5212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245133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it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6517"/>
            <a:ext cx="9144000" cy="5044966"/>
          </a:xfrm>
          <a:prstGeom prst="rect">
            <a:avLst/>
          </a:prstGeom>
        </p:spPr>
      </p:pic>
      <p:sp>
        <p:nvSpPr>
          <p:cNvPr id="4" name="Text Box 1"/>
          <p:cNvSpPr txBox="1">
            <a:spLocks noChangeArrowheads="1"/>
          </p:cNvSpPr>
          <p:nvPr/>
        </p:nvSpPr>
        <p:spPr bwMode="auto">
          <a:xfrm>
            <a:off x="0" y="0"/>
            <a:ext cx="9144000" cy="95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t>All the schools: </a:t>
            </a:r>
            <a:r>
              <a:rPr lang="en-US" sz="2800" b="1" dirty="0"/>
              <a:t>P</a:t>
            </a:r>
            <a:r>
              <a:rPr lang="en-US" sz="2800" b="1" dirty="0" smtClean="0"/>
              <a:t>osition on aligned scale + area</a:t>
            </a:r>
          </a:p>
          <a:p>
            <a:pPr algn="ctr">
              <a:defRPr/>
            </a:pPr>
            <a:endParaRPr lang="en-US" sz="2800" b="1" dirty="0" smtClean="0"/>
          </a:p>
        </p:txBody>
      </p:sp>
    </p:spTree>
    <p:extLst>
      <p:ext uri="{BB962C8B-B14F-4D97-AF65-F5344CB8AC3E}">
        <p14:creationId xmlns:p14="http://schemas.microsoft.com/office/powerpoint/2010/main" val="225822513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CustomShape 1"/>
          <p:cNvSpPr>
            <a:spLocks noChangeArrowheads="1"/>
          </p:cNvSpPr>
          <p:nvPr/>
        </p:nvSpPr>
        <p:spPr bwMode="auto">
          <a:xfrm>
            <a:off x="0" y="2301875"/>
            <a:ext cx="91440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5000" rIns="90000" bIns="45000"/>
          <a:lstStyle/>
          <a:p>
            <a:pPr algn="ctr"/>
            <a:r>
              <a:rPr lang="en-US" sz="3200" b="1" dirty="0">
                <a:solidFill>
                  <a:srgbClr val="000000"/>
                </a:solidFill>
                <a:latin typeface="Open Sans"/>
              </a:rPr>
              <a:t>Using color effectively</a:t>
            </a:r>
            <a:endParaRPr lang="en-US" sz="3200" dirty="0"/>
          </a:p>
        </p:txBody>
      </p:sp>
    </p:spTree>
    <p:extLst>
      <p:ext uri="{BB962C8B-B14F-4D97-AF65-F5344CB8AC3E}">
        <p14:creationId xmlns:p14="http://schemas.microsoft.com/office/powerpoint/2010/main" val="222525417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a:spLocks noChangeArrowheads="1"/>
          </p:cNvSpPr>
          <p:nvPr/>
        </p:nvSpPr>
        <p:spPr bwMode="auto">
          <a:xfrm>
            <a:off x="0" y="0"/>
            <a:ext cx="91440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latin typeface="Open Sans"/>
              </a:rPr>
              <a:t>The color wheel</a:t>
            </a:r>
          </a:p>
        </p:txBody>
      </p:sp>
      <p:pic>
        <p:nvPicPr>
          <p:cNvPr id="147458" name="Picture 2" descr="class2_1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6300" y="1003300"/>
            <a:ext cx="4851400"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780691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 Box 1"/>
          <p:cNvSpPr txBox="1">
            <a:spLocks noChangeArrowheads="1"/>
          </p:cNvSpPr>
          <p:nvPr/>
        </p:nvSpPr>
        <p:spPr bwMode="auto">
          <a:xfrm>
            <a:off x="0" y="188913"/>
            <a:ext cx="91440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t>Using color: fit to your data</a:t>
            </a:r>
          </a:p>
        </p:txBody>
      </p:sp>
      <p:pic>
        <p:nvPicPr>
          <p:cNvPr id="65538" name="Picture 1" descr="principles_2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04900"/>
            <a:ext cx="9144000"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851688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1"/>
          <p:cNvSpPr txBox="1">
            <a:spLocks noChangeArrowheads="1"/>
          </p:cNvSpPr>
          <p:nvPr/>
        </p:nvSpPr>
        <p:spPr bwMode="auto">
          <a:xfrm>
            <a:off x="0" y="0"/>
            <a:ext cx="9144000" cy="947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err="1" smtClean="0">
                <a:latin typeface="Open Sans"/>
              </a:rPr>
              <a:t>ColorBrewer</a:t>
            </a:r>
            <a:r>
              <a:rPr lang="en-US" sz="2800" b="1" dirty="0" smtClean="0">
                <a:latin typeface="Open Sans"/>
              </a:rPr>
              <a:t> is your friend</a:t>
            </a:r>
          </a:p>
          <a:p>
            <a:pPr algn="ctr">
              <a:defRPr/>
            </a:pPr>
            <a:endParaRPr lang="en-US" sz="2800" b="1" dirty="0" smtClean="0">
              <a:latin typeface="Open Sans"/>
            </a:endParaRPr>
          </a:p>
        </p:txBody>
      </p:sp>
      <p:pic>
        <p:nvPicPr>
          <p:cNvPr id="46082"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091" y="822960"/>
            <a:ext cx="7647819" cy="52120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55028945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 Box 1"/>
          <p:cNvSpPr txBox="1">
            <a:spLocks noChangeArrowheads="1"/>
          </p:cNvSpPr>
          <p:nvPr/>
        </p:nvSpPr>
        <p:spPr bwMode="auto">
          <a:xfrm>
            <a:off x="0" y="15940"/>
            <a:ext cx="91440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latin typeface="Open Sans"/>
              </a:rPr>
              <a:t>Chart furniture</a:t>
            </a:r>
            <a:endParaRPr lang="en-US" sz="2800" b="1" dirty="0">
              <a:latin typeface="Open Sans"/>
            </a:endParaRPr>
          </a:p>
        </p:txBody>
      </p:sp>
      <p:pic>
        <p:nvPicPr>
          <p:cNvPr id="167938" name="Picture 2" descr="chart_furnitur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7697" y="822960"/>
            <a:ext cx="7308606" cy="5212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076719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ext Box 1"/>
          <p:cNvSpPr txBox="1">
            <a:spLocks noChangeArrowheads="1"/>
          </p:cNvSpPr>
          <p:nvPr/>
        </p:nvSpPr>
        <p:spPr bwMode="auto">
          <a:xfrm>
            <a:off x="0" y="0"/>
            <a:ext cx="91440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latin typeface="Open Sans"/>
              </a:rPr>
              <a:t>Highlight the story: labels and annotation</a:t>
            </a:r>
          </a:p>
        </p:txBody>
      </p:sp>
      <p:sp>
        <p:nvSpPr>
          <p:cNvPr id="34818" name="Text Box 2"/>
          <p:cNvSpPr txBox="1">
            <a:spLocks noChangeArrowheads="1"/>
          </p:cNvSpPr>
          <p:nvPr/>
        </p:nvSpPr>
        <p:spPr bwMode="auto">
          <a:xfrm>
            <a:off x="22225" y="692150"/>
            <a:ext cx="91440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pic>
        <p:nvPicPr>
          <p:cNvPr id="174083" name="Picture 1" descr="class2_2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651" y="822960"/>
            <a:ext cx="7368699" cy="5212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747915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22225" y="692150"/>
            <a:ext cx="91440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pic>
        <p:nvPicPr>
          <p:cNvPr id="178179" name="Picture 1" descr="class2_2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651" y="822960"/>
            <a:ext cx="7368699" cy="5212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
          <p:cNvSpPr txBox="1">
            <a:spLocks noChangeArrowheads="1"/>
          </p:cNvSpPr>
          <p:nvPr/>
        </p:nvSpPr>
        <p:spPr bwMode="auto">
          <a:xfrm>
            <a:off x="0" y="18763"/>
            <a:ext cx="91440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latin typeface="Open Sans"/>
              </a:rPr>
              <a:t>Highlight the story: labels and annotation</a:t>
            </a:r>
          </a:p>
        </p:txBody>
      </p:sp>
    </p:spTree>
    <p:extLst>
      <p:ext uri="{BB962C8B-B14F-4D97-AF65-F5344CB8AC3E}">
        <p14:creationId xmlns:p14="http://schemas.microsoft.com/office/powerpoint/2010/main" val="279675782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ext Box 1"/>
          <p:cNvSpPr txBox="1">
            <a:spLocks noChangeArrowheads="1"/>
          </p:cNvSpPr>
          <p:nvPr/>
        </p:nvSpPr>
        <p:spPr bwMode="auto">
          <a:xfrm>
            <a:off x="0" y="2060575"/>
            <a:ext cx="9144000" cy="2227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latin typeface="Open Sans"/>
              </a:rPr>
              <a:t>When in doubt: </a:t>
            </a:r>
          </a:p>
          <a:p>
            <a:pPr algn="ctr">
              <a:defRPr/>
            </a:pPr>
            <a:endParaRPr lang="en-US" sz="2800" b="1" dirty="0" smtClean="0">
              <a:latin typeface="Open Sans"/>
            </a:endParaRPr>
          </a:p>
          <a:p>
            <a:pPr algn="ctr">
              <a:defRPr/>
            </a:pPr>
            <a:r>
              <a:rPr lang="en-US" sz="2800" b="1" dirty="0" smtClean="0">
                <a:latin typeface="Open Sans"/>
              </a:rPr>
              <a:t>keep it clean, clear and simple!</a:t>
            </a:r>
          </a:p>
          <a:p>
            <a:pPr algn="ctr">
              <a:defRPr/>
            </a:pPr>
            <a:endParaRPr lang="en-US" sz="2800" b="1" dirty="0" smtClean="0">
              <a:latin typeface="Open Sans"/>
            </a:endParaRPr>
          </a:p>
          <a:p>
            <a:pPr algn="ctr">
              <a:defRPr/>
            </a:pPr>
            <a:r>
              <a:rPr lang="en-US" sz="2800" b="1" dirty="0" smtClean="0">
                <a:latin typeface="Open Sans"/>
              </a:rPr>
              <a:t>(But aim for clarity over simplicity)</a:t>
            </a:r>
          </a:p>
        </p:txBody>
      </p:sp>
      <p:sp>
        <p:nvSpPr>
          <p:cNvPr id="36866" name="Text Box 2"/>
          <p:cNvSpPr txBox="1">
            <a:spLocks noChangeArrowheads="1"/>
          </p:cNvSpPr>
          <p:nvPr/>
        </p:nvSpPr>
        <p:spPr bwMode="auto">
          <a:xfrm>
            <a:off x="755650" y="1341438"/>
            <a:ext cx="7777163" cy="917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defRPr/>
            </a:pPr>
            <a:endParaRPr lang="en-US" sz="1800" dirty="0" smtClean="0">
              <a:effectLst>
                <a:outerShdw blurRad="38100" dist="38100" dir="2700000" algn="tl">
                  <a:srgbClr val="FFFFFF"/>
                </a:outerShdw>
              </a:effectLst>
              <a:latin typeface="Open Sans"/>
            </a:endParaRPr>
          </a:p>
          <a:p>
            <a:pPr>
              <a:defRPr/>
            </a:pPr>
            <a:endParaRPr lang="en-US" sz="1800" dirty="0" smtClean="0">
              <a:effectLst>
                <a:outerShdw blurRad="38100" dist="38100" dir="2700000" algn="tl">
                  <a:srgbClr val="FFFFFF"/>
                </a:outerShdw>
              </a:effectLst>
              <a:latin typeface="Open Sans"/>
            </a:endParaRPr>
          </a:p>
          <a:p>
            <a:pPr>
              <a:defRPr/>
            </a:pPr>
            <a:endParaRPr lang="en-US" sz="1800" dirty="0" smtClean="0">
              <a:effectLst>
                <a:outerShdw blurRad="38100" dist="38100" dir="2700000" algn="tl">
                  <a:srgbClr val="FFFFFF"/>
                </a:outerShdw>
              </a:effectLst>
              <a:latin typeface="Open Sans"/>
            </a:endParaRPr>
          </a:p>
        </p:txBody>
      </p:sp>
    </p:spTree>
    <p:extLst>
      <p:ext uri="{BB962C8B-B14F-4D97-AF65-F5344CB8AC3E}">
        <p14:creationId xmlns:p14="http://schemas.microsoft.com/office/powerpoint/2010/main" val="130821135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3686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3686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ext Box 1"/>
          <p:cNvSpPr txBox="1">
            <a:spLocks noChangeArrowheads="1"/>
          </p:cNvSpPr>
          <p:nvPr/>
        </p:nvSpPr>
        <p:spPr bwMode="auto">
          <a:xfrm>
            <a:off x="0" y="0"/>
            <a:ext cx="91440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latin typeface="Open Sans"/>
              </a:rPr>
              <a:t>Experiment! Sketch!</a:t>
            </a:r>
          </a:p>
        </p:txBody>
      </p:sp>
      <p:sp>
        <p:nvSpPr>
          <p:cNvPr id="74754" name="Text Box 2"/>
          <p:cNvSpPr txBox="1">
            <a:spLocks noChangeArrowheads="1"/>
          </p:cNvSpPr>
          <p:nvPr/>
        </p:nvSpPr>
        <p:spPr bwMode="auto">
          <a:xfrm>
            <a:off x="0" y="2513013"/>
            <a:ext cx="9144000" cy="183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endParaRPr lang="en-US" sz="1800" dirty="0" smtClean="0">
              <a:effectLst>
                <a:outerShdw blurRad="38100" dist="38100" dir="2700000" algn="tl">
                  <a:srgbClr val="FFFFFF"/>
                </a:outerShdw>
              </a:effectLst>
              <a:latin typeface="Open Sans"/>
            </a:endParaRPr>
          </a:p>
          <a:p>
            <a:pPr algn="ctr">
              <a:defRPr/>
            </a:pPr>
            <a:r>
              <a:rPr lang="en-US" dirty="0" smtClean="0">
                <a:latin typeface="Open Sans"/>
              </a:rPr>
              <a:t>That may be how you find the story</a:t>
            </a:r>
          </a:p>
          <a:p>
            <a:pPr algn="ctr">
              <a:defRPr/>
            </a:pPr>
            <a:endParaRPr lang="en-US" dirty="0" smtClean="0">
              <a:latin typeface="Open Sans"/>
            </a:endParaRPr>
          </a:p>
          <a:p>
            <a:pPr algn="ctr">
              <a:defRPr/>
            </a:pPr>
            <a:endParaRPr lang="en-US" dirty="0" smtClean="0">
              <a:latin typeface="Open Sans"/>
            </a:endParaRPr>
          </a:p>
          <a:p>
            <a:pPr algn="ctr">
              <a:defRPr/>
            </a:pPr>
            <a:r>
              <a:rPr lang="en-US" dirty="0" smtClean="0">
                <a:latin typeface="Open Sans"/>
              </a:rPr>
              <a:t>Show people. If they’re confused, try another approach</a:t>
            </a:r>
          </a:p>
        </p:txBody>
      </p:sp>
    </p:spTree>
    <p:extLst>
      <p:ext uri="{BB962C8B-B14F-4D97-AF65-F5344CB8AC3E}">
        <p14:creationId xmlns:p14="http://schemas.microsoft.com/office/powerpoint/2010/main" val="44515170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75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475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0" y="2103438"/>
            <a:ext cx="9144000" cy="586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3200" b="1" dirty="0" smtClean="0">
                <a:latin typeface="Open Sans"/>
              </a:rPr>
              <a:t>What type of chart should I use?</a:t>
            </a:r>
          </a:p>
        </p:txBody>
      </p:sp>
    </p:spTree>
    <p:extLst>
      <p:ext uri="{BB962C8B-B14F-4D97-AF65-F5344CB8AC3E}">
        <p14:creationId xmlns:p14="http://schemas.microsoft.com/office/powerpoint/2010/main" val="413836902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2960"/>
            <a:ext cx="4065623" cy="52120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819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1899" y="822960"/>
            <a:ext cx="4192101" cy="52120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81923" name="Text Box 3"/>
          <p:cNvSpPr txBox="1">
            <a:spLocks noChangeArrowheads="1"/>
          </p:cNvSpPr>
          <p:nvPr/>
        </p:nvSpPr>
        <p:spPr bwMode="auto">
          <a:xfrm>
            <a:off x="1" y="0"/>
            <a:ext cx="9144000"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ahoma" charset="0"/>
                <a:ea typeface="ＭＳ Ｐゴシック" charset="0"/>
                <a:cs typeface="ＭＳ Ｐゴシック" charset="0"/>
              </a:defRPr>
            </a:lvl9pPr>
          </a:lstStyle>
          <a:p>
            <a:pPr algn="ctr">
              <a:defRPr/>
            </a:pPr>
            <a:r>
              <a:rPr lang="en-US" sz="2800" b="1" dirty="0" smtClean="0">
                <a:latin typeface="Open Sans"/>
              </a:rPr>
              <a:t>Recommended reading</a:t>
            </a:r>
          </a:p>
        </p:txBody>
      </p:sp>
    </p:spTree>
    <p:extLst>
      <p:ext uri="{BB962C8B-B14F-4D97-AF65-F5344CB8AC3E}">
        <p14:creationId xmlns:p14="http://schemas.microsoft.com/office/powerpoint/2010/main" val="189598956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5" y="100013"/>
            <a:ext cx="9144000" cy="6645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39836403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1" descr="whatshow.png"/>
          <p:cNvPicPr>
            <a:picLocks noChangeAspect="1"/>
          </p:cNvPicPr>
          <p:nvPr/>
        </p:nvPicPr>
        <p:blipFill rotWithShape="1">
          <a:blip r:embed="rId3">
            <a:extLst>
              <a:ext uri="{28A0092B-C50C-407E-A947-70E740481C1C}">
                <a14:useLocalDpi xmlns:a14="http://schemas.microsoft.com/office/drawing/2010/main" val="0"/>
              </a:ext>
            </a:extLst>
          </a:blip>
          <a:srcRect t="13006"/>
          <a:stretch/>
        </p:blipFill>
        <p:spPr bwMode="auto">
          <a:xfrm>
            <a:off x="0" y="615156"/>
            <a:ext cx="9144000" cy="562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40923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4" descr="distribution.png"/>
          <p:cNvPicPr>
            <a:picLocks noChangeAspect="1"/>
          </p:cNvPicPr>
          <p:nvPr/>
        </p:nvPicPr>
        <p:blipFill rotWithShape="1">
          <a:blip r:embed="rId3">
            <a:extLst>
              <a:ext uri="{28A0092B-C50C-407E-A947-70E740481C1C}">
                <a14:useLocalDpi xmlns:a14="http://schemas.microsoft.com/office/drawing/2010/main" val="0"/>
              </a:ext>
            </a:extLst>
          </a:blip>
          <a:srcRect t="14969"/>
          <a:stretch/>
        </p:blipFill>
        <p:spPr bwMode="auto">
          <a:xfrm>
            <a:off x="0" y="678656"/>
            <a:ext cx="9144000" cy="550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265279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 y="100013"/>
            <a:ext cx="9144000" cy="6645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Rectangle 1"/>
          <p:cNvSpPr/>
          <p:nvPr/>
        </p:nvSpPr>
        <p:spPr>
          <a:xfrm>
            <a:off x="7620000" y="2209800"/>
            <a:ext cx="990600" cy="2384425"/>
          </a:xfrm>
          <a:prstGeom prst="rect">
            <a:avLst/>
          </a:prstGeom>
          <a:solidFill>
            <a:srgbClr val="FFFF00">
              <a:alpha val="25000"/>
            </a:srgbClr>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350904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Theme">
  <a:themeElements>
    <a:clrScheme name="Slit 8">
      <a:dk1>
        <a:srgbClr val="000000"/>
      </a:dk1>
      <a:lt1>
        <a:srgbClr val="D0DAE2"/>
      </a:lt1>
      <a:dk2>
        <a:srgbClr val="000000"/>
      </a:dk2>
      <a:lt2>
        <a:srgbClr val="E7EDF1"/>
      </a:lt2>
      <a:accent1>
        <a:srgbClr val="33CCCC"/>
      </a:accent1>
      <a:accent2>
        <a:srgbClr val="0099CC"/>
      </a:accent2>
      <a:accent3>
        <a:srgbClr val="E4EAEE"/>
      </a:accent3>
      <a:accent4>
        <a:srgbClr val="000000"/>
      </a:accent4>
      <a:accent5>
        <a:srgbClr val="ADE2E2"/>
      </a:accent5>
      <a:accent6>
        <a:srgbClr val="008AB9"/>
      </a:accent6>
      <a:hlink>
        <a:srgbClr val="3333CC"/>
      </a:hlink>
      <a:folHlink>
        <a:srgbClr val="008080"/>
      </a:folHlink>
    </a:clrScheme>
    <a:fontScheme name="Slit">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lit 1">
        <a:dk1>
          <a:srgbClr val="8C0000"/>
        </a:dk1>
        <a:lt1>
          <a:srgbClr val="FFFFFF"/>
        </a:lt1>
        <a:dk2>
          <a:srgbClr val="720000"/>
        </a:dk2>
        <a:lt2>
          <a:srgbClr val="FFFFCC"/>
        </a:lt2>
        <a:accent1>
          <a:srgbClr val="FF3300"/>
        </a:accent1>
        <a:accent2>
          <a:srgbClr val="BE7960"/>
        </a:accent2>
        <a:accent3>
          <a:srgbClr val="BCAAAA"/>
        </a:accent3>
        <a:accent4>
          <a:srgbClr val="DADADA"/>
        </a:accent4>
        <a:accent5>
          <a:srgbClr val="FFADAA"/>
        </a:accent5>
        <a:accent6>
          <a:srgbClr val="AC6D56"/>
        </a:accent6>
        <a:hlink>
          <a:srgbClr val="FFCC66"/>
        </a:hlink>
        <a:folHlink>
          <a:srgbClr val="FF9900"/>
        </a:folHlink>
      </a:clrScheme>
      <a:clrMap bg1="dk2" tx1="lt1" bg2="dk1" tx2="lt2" accent1="accent1" accent2="accent2" accent3="accent3" accent4="accent4" accent5="accent5" accent6="accent6" hlink="hlink" folHlink="folHlink"/>
    </a:extraClrScheme>
    <a:extraClrScheme>
      <a:clrScheme name="Slit 2">
        <a:dk1>
          <a:srgbClr val="674E2F"/>
        </a:dk1>
        <a:lt1>
          <a:srgbClr val="FFFFFF"/>
        </a:lt1>
        <a:dk2>
          <a:srgbClr val="533F27"/>
        </a:dk2>
        <a:lt2>
          <a:srgbClr val="D8B274"/>
        </a:lt2>
        <a:accent1>
          <a:srgbClr val="CC9900"/>
        </a:accent1>
        <a:accent2>
          <a:srgbClr val="8F5F2F"/>
        </a:accent2>
        <a:accent3>
          <a:srgbClr val="B3AFAC"/>
        </a:accent3>
        <a:accent4>
          <a:srgbClr val="DADADA"/>
        </a:accent4>
        <a:accent5>
          <a:srgbClr val="E2CAAA"/>
        </a:accent5>
        <a:accent6>
          <a:srgbClr val="81552A"/>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lit 3">
        <a:dk1>
          <a:srgbClr val="646464"/>
        </a:dk1>
        <a:lt1>
          <a:srgbClr val="FFFFFF"/>
        </a:lt1>
        <a:dk2>
          <a:srgbClr val="545454"/>
        </a:dk2>
        <a:lt2>
          <a:srgbClr val="D4D4CE"/>
        </a:lt2>
        <a:accent1>
          <a:srgbClr val="49747D"/>
        </a:accent1>
        <a:accent2>
          <a:srgbClr val="8F9699"/>
        </a:accent2>
        <a:accent3>
          <a:srgbClr val="B3B3B3"/>
        </a:accent3>
        <a:accent4>
          <a:srgbClr val="DADADA"/>
        </a:accent4>
        <a:accent5>
          <a:srgbClr val="B1BCBF"/>
        </a:accent5>
        <a:accent6>
          <a:srgbClr val="81878A"/>
        </a:accent6>
        <a:hlink>
          <a:srgbClr val="8DC4D7"/>
        </a:hlink>
        <a:folHlink>
          <a:srgbClr val="7FB97F"/>
        </a:folHlink>
      </a:clrScheme>
      <a:clrMap bg1="dk2" tx1="lt1" bg2="dk1" tx2="lt2" accent1="accent1" accent2="accent2" accent3="accent3" accent4="accent4" accent5="accent5" accent6="accent6" hlink="hlink" folHlink="folHlink"/>
    </a:extraClrScheme>
    <a:extraClrScheme>
      <a:clrScheme name="Slit 4">
        <a:dk1>
          <a:srgbClr val="3A7400"/>
        </a:dk1>
        <a:lt1>
          <a:srgbClr val="FFFFFF"/>
        </a:lt1>
        <a:dk2>
          <a:srgbClr val="2E5C00"/>
        </a:dk2>
        <a:lt2>
          <a:srgbClr val="FFFFFF"/>
        </a:lt2>
        <a:accent1>
          <a:srgbClr val="79CA02"/>
        </a:accent1>
        <a:accent2>
          <a:srgbClr val="008080"/>
        </a:accent2>
        <a:accent3>
          <a:srgbClr val="ADB5AA"/>
        </a:accent3>
        <a:accent4>
          <a:srgbClr val="DADADA"/>
        </a:accent4>
        <a:accent5>
          <a:srgbClr val="BEE1AA"/>
        </a:accent5>
        <a:accent6>
          <a:srgbClr val="007373"/>
        </a:accent6>
        <a:hlink>
          <a:srgbClr val="A8DE0E"/>
        </a:hlink>
        <a:folHlink>
          <a:srgbClr val="00CC66"/>
        </a:folHlink>
      </a:clrScheme>
      <a:clrMap bg1="dk2" tx1="lt1" bg2="dk1" tx2="lt2" accent1="accent1" accent2="accent2" accent3="accent3" accent4="accent4" accent5="accent5" accent6="accent6" hlink="hlink" folHlink="folHlink"/>
    </a:extraClrScheme>
    <a:extraClrScheme>
      <a:clrScheme name="Slit 5">
        <a:dk1>
          <a:srgbClr val="008885"/>
        </a:dk1>
        <a:lt1>
          <a:srgbClr val="FFFFFF"/>
        </a:lt1>
        <a:dk2>
          <a:srgbClr val="007572"/>
        </a:dk2>
        <a:lt2>
          <a:srgbClr val="FFFF99"/>
        </a:lt2>
        <a:accent1>
          <a:srgbClr val="33CCCC"/>
        </a:accent1>
        <a:accent2>
          <a:srgbClr val="6D6FC7"/>
        </a:accent2>
        <a:accent3>
          <a:srgbClr val="AABDBC"/>
        </a:accent3>
        <a:accent4>
          <a:srgbClr val="DADADA"/>
        </a:accent4>
        <a:accent5>
          <a:srgbClr val="ADE2E2"/>
        </a:accent5>
        <a:accent6>
          <a:srgbClr val="6264B4"/>
        </a:accent6>
        <a:hlink>
          <a:srgbClr val="FFFFCC"/>
        </a:hlink>
        <a:folHlink>
          <a:srgbClr val="00FF00"/>
        </a:folHlink>
      </a:clrScheme>
      <a:clrMap bg1="dk2" tx1="lt1" bg2="dk1" tx2="lt2" accent1="accent1" accent2="accent2" accent3="accent3" accent4="accent4" accent5="accent5" accent6="accent6" hlink="hlink" folHlink="folHlink"/>
    </a:extraClrScheme>
    <a:extraClrScheme>
      <a:clrScheme name="Slit 6">
        <a:dk1>
          <a:srgbClr val="0000AC"/>
        </a:dk1>
        <a:lt1>
          <a:srgbClr val="FFFFFF"/>
        </a:lt1>
        <a:dk2>
          <a:srgbClr val="000086"/>
        </a:dk2>
        <a:lt2>
          <a:srgbClr val="CCFFFF"/>
        </a:lt2>
        <a:accent1>
          <a:srgbClr val="0099FF"/>
        </a:accent1>
        <a:accent2>
          <a:srgbClr val="00B000"/>
        </a:accent2>
        <a:accent3>
          <a:srgbClr val="AAAAC3"/>
        </a:accent3>
        <a:accent4>
          <a:srgbClr val="DADADA"/>
        </a:accent4>
        <a:accent5>
          <a:srgbClr val="AACAFF"/>
        </a:accent5>
        <a:accent6>
          <a:srgbClr val="009F00"/>
        </a:accent6>
        <a:hlink>
          <a:srgbClr val="FFE701"/>
        </a:hlink>
        <a:folHlink>
          <a:srgbClr val="FF9900"/>
        </a:folHlink>
      </a:clrScheme>
      <a:clrMap bg1="dk2" tx1="lt1" bg2="dk1" tx2="lt2" accent1="accent1" accent2="accent2" accent3="accent3" accent4="accent4" accent5="accent5" accent6="accent6" hlink="hlink" folHlink="folHlink"/>
    </a:extraClrScheme>
    <a:extraClrScheme>
      <a:clrScheme name="Slit 7">
        <a:dk1>
          <a:srgbClr val="7474A2"/>
        </a:dk1>
        <a:lt1>
          <a:srgbClr val="FFFFFF"/>
        </a:lt1>
        <a:dk2>
          <a:srgbClr val="5E5E8E"/>
        </a:dk2>
        <a:lt2>
          <a:srgbClr val="D1D1DF"/>
        </a:lt2>
        <a:accent1>
          <a:srgbClr val="CC66FF"/>
        </a:accent1>
        <a:accent2>
          <a:srgbClr val="6666FF"/>
        </a:accent2>
        <a:accent3>
          <a:srgbClr val="B6B6C6"/>
        </a:accent3>
        <a:accent4>
          <a:srgbClr val="DADADA"/>
        </a:accent4>
        <a:accent5>
          <a:srgbClr val="E2B8FF"/>
        </a:accent5>
        <a:accent6>
          <a:srgbClr val="5C5CE7"/>
        </a:accent6>
        <a:hlink>
          <a:srgbClr val="FFCC99"/>
        </a:hlink>
        <a:folHlink>
          <a:srgbClr val="CCCCFF"/>
        </a:folHlink>
      </a:clrScheme>
      <a:clrMap bg1="dk2" tx1="lt1" bg2="dk1" tx2="lt2" accent1="accent1" accent2="accent2" accent3="accent3" accent4="accent4" accent5="accent5" accent6="accent6" hlink="hlink" folHlink="folHlink"/>
    </a:extraClrScheme>
    <a:extraClrScheme>
      <a:clrScheme name="Slit 8">
        <a:dk1>
          <a:srgbClr val="000000"/>
        </a:dk1>
        <a:lt1>
          <a:srgbClr val="D0DAE2"/>
        </a:lt1>
        <a:dk2>
          <a:srgbClr val="000000"/>
        </a:dk2>
        <a:lt2>
          <a:srgbClr val="E7EDF1"/>
        </a:lt2>
        <a:accent1>
          <a:srgbClr val="33CCCC"/>
        </a:accent1>
        <a:accent2>
          <a:srgbClr val="0099CC"/>
        </a:accent2>
        <a:accent3>
          <a:srgbClr val="E4EAEE"/>
        </a:accent3>
        <a:accent4>
          <a:srgbClr val="000000"/>
        </a:accent4>
        <a:accent5>
          <a:srgbClr val="ADE2E2"/>
        </a:accent5>
        <a:accent6>
          <a:srgbClr val="008AB9"/>
        </a:accent6>
        <a:hlink>
          <a:srgbClr val="3333CC"/>
        </a:hlink>
        <a:folHlink>
          <a:srgbClr val="008080"/>
        </a:folHlink>
      </a:clrScheme>
      <a:clrMap bg1="lt1" tx1="dk1" bg2="lt2" tx2="dk2" accent1="accent1" accent2="accent2" accent3="accent3" accent4="accent4" accent5="accent5" accent6="accent6" hlink="hlink" folHlink="folHlink"/>
    </a:extraClrScheme>
    <a:extraClrScheme>
      <a:clrScheme name="Slit 9">
        <a:dk1>
          <a:srgbClr val="000000"/>
        </a:dk1>
        <a:lt1>
          <a:srgbClr val="FFFFFF"/>
        </a:lt1>
        <a:dk2>
          <a:srgbClr val="000000"/>
        </a:dk2>
        <a:lt2>
          <a:srgbClr val="E6E6E6"/>
        </a:lt2>
        <a:accent1>
          <a:srgbClr val="66CCFF"/>
        </a:accent1>
        <a:accent2>
          <a:srgbClr val="9999FF"/>
        </a:accent2>
        <a:accent3>
          <a:srgbClr val="FFFFFF"/>
        </a:accent3>
        <a:accent4>
          <a:srgbClr val="000000"/>
        </a:accent4>
        <a:accent5>
          <a:srgbClr val="B8E2FF"/>
        </a:accent5>
        <a:accent6>
          <a:srgbClr val="8A8AE7"/>
        </a:accent6>
        <a:hlink>
          <a:srgbClr val="3333CC"/>
        </a:hlink>
        <a:folHlink>
          <a:srgbClr val="0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30</TotalTime>
  <Words>3316</Words>
  <Application>Microsoft Macintosh PowerPoint</Application>
  <PresentationFormat>On-screen Show (4:3)</PresentationFormat>
  <Paragraphs>216</Paragraphs>
  <Slides>50</Slides>
  <Notes>46</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 Santa Cruz</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Aldhous</dc:creator>
  <cp:lastModifiedBy>Peter Aldhous</cp:lastModifiedBy>
  <cp:revision>5</cp:revision>
  <dcterms:created xsi:type="dcterms:W3CDTF">2016-04-24T15:03:29Z</dcterms:created>
  <dcterms:modified xsi:type="dcterms:W3CDTF">2016-04-24T22:59:54Z</dcterms:modified>
</cp:coreProperties>
</file>